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sldIdLst>
    <p:sldId id="280" r:id="rId5"/>
    <p:sldId id="281" r:id="rId6"/>
    <p:sldId id="282" r:id="rId7"/>
    <p:sldId id="283" r:id="rId8"/>
    <p:sldId id="284" r:id="rId9"/>
    <p:sldId id="285" r:id="rId10"/>
    <p:sldId id="286" r:id="rId11"/>
    <p:sldId id="287" r:id="rId12"/>
    <p:sldId id="288" r:id="rId13"/>
    <p:sldId id="289" r:id="rId14"/>
    <p:sldId id="290" r:id="rId15"/>
    <p:sldId id="291" r:id="rId16"/>
    <p:sldId id="292" r:id="rId17"/>
    <p:sldId id="293" r:id="rId18"/>
    <p:sldId id="294" r:id="rId19"/>
    <p:sldId id="295"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fanslau" initials="pf" lastIdx="9" clrIdx="0">
    <p:extLst>
      <p:ext uri="{19B8F6BF-5375-455C-9EA6-DF929625EA0E}">
        <p15:presenceInfo xmlns:p15="http://schemas.microsoft.com/office/powerpoint/2012/main" userId="pfansla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68130"/>
    <a:srgbClr val="8AC865"/>
    <a:srgbClr val="476978"/>
    <a:srgbClr val="1E364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395" autoAdjust="0"/>
  </p:normalViewPr>
  <p:slideViewPr>
    <p:cSldViewPr snapToGrid="0" snapToObjects="1">
      <p:cViewPr varScale="1">
        <p:scale>
          <a:sx n="59" d="100"/>
          <a:sy n="59" d="100"/>
        </p:scale>
        <p:origin x="1758"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2BBF61-86FF-4121-88C8-FCE9FD82AC64}" type="datetimeFigureOut">
              <a:rPr lang="en-CA" smtClean="0"/>
              <a:t>2017-11-17</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1148BC-7AEC-4783-AF71-9864FD87F9A4}" type="slidenum">
              <a:rPr lang="en-CA" smtClean="0"/>
              <a:t>‹#›</a:t>
            </a:fld>
            <a:endParaRPr lang="en-CA"/>
          </a:p>
        </p:txBody>
      </p:sp>
    </p:spTree>
    <p:extLst>
      <p:ext uri="{BB962C8B-B14F-4D97-AF65-F5344CB8AC3E}">
        <p14:creationId xmlns:p14="http://schemas.microsoft.com/office/powerpoint/2010/main" val="3176252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Suggested Speaking </a:t>
            </a:r>
            <a:r>
              <a:rPr lang="en-CA" dirty="0"/>
              <a:t>Points:</a:t>
            </a:r>
          </a:p>
          <a:p>
            <a:endParaRPr lang="en-CA" dirty="0"/>
          </a:p>
          <a:p>
            <a:r>
              <a:rPr lang="en-CA" dirty="0"/>
              <a:t>The proposed Manitoba Climate and Green Plan sets out four main pillars as its integrated focus. </a:t>
            </a:r>
          </a:p>
          <a:p>
            <a:endParaRPr lang="en-CA" dirty="0"/>
          </a:p>
        </p:txBody>
      </p:sp>
      <p:sp>
        <p:nvSpPr>
          <p:cNvPr id="4" name="Slide Number Placeholder 3"/>
          <p:cNvSpPr>
            <a:spLocks noGrp="1"/>
          </p:cNvSpPr>
          <p:nvPr>
            <p:ph type="sldNum" sz="quarter" idx="10"/>
          </p:nvPr>
        </p:nvSpPr>
        <p:spPr/>
        <p:txBody>
          <a:bodyPr/>
          <a:lstStyle/>
          <a:p>
            <a:fld id="{77D464BE-F39C-4FFC-B63C-FC9AADD8296A}" type="slidenum">
              <a:rPr lang="en-CA" smtClean="0"/>
              <a:t>2</a:t>
            </a:fld>
            <a:endParaRPr lang="en-CA"/>
          </a:p>
        </p:txBody>
      </p:sp>
    </p:spTree>
    <p:extLst>
      <p:ext uri="{BB962C8B-B14F-4D97-AF65-F5344CB8AC3E}">
        <p14:creationId xmlns:p14="http://schemas.microsoft.com/office/powerpoint/2010/main" val="3097574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Suggested Speaking Points:</a:t>
            </a:r>
          </a:p>
          <a:p>
            <a:endParaRPr lang="en-CA" dirty="0" smtClean="0"/>
          </a:p>
          <a:p>
            <a:r>
              <a:rPr lang="en-CA" dirty="0"/>
              <a:t>More carbon dioxide in the atmosphere is projected to lead to more instances of intense storms and flooding, eroding shorelines, extreme heat and droughts, destructive wildfires, melting permafrost and winter roads, stress to infrastructure, changes to lakes and waterways, and challenges and opportunities to agriculture in Manitoba.  </a:t>
            </a:r>
          </a:p>
          <a:p>
            <a:endParaRPr lang="en-CA" dirty="0"/>
          </a:p>
          <a:p>
            <a:r>
              <a:rPr lang="en-CA" dirty="0"/>
              <a:t>The climate pillar’s mission is to reduce carbon emissions, invest in clean energy and ensure Manitoba adapts to future climate change impacts.</a:t>
            </a:r>
            <a:endParaRPr lang="en-CA" dirty="0" smtClean="0"/>
          </a:p>
          <a:p>
            <a:endParaRPr lang="en-CA" dirty="0"/>
          </a:p>
        </p:txBody>
      </p:sp>
      <p:sp>
        <p:nvSpPr>
          <p:cNvPr id="4" name="Slide Number Placeholder 3"/>
          <p:cNvSpPr>
            <a:spLocks noGrp="1"/>
          </p:cNvSpPr>
          <p:nvPr>
            <p:ph type="sldNum" sz="quarter" idx="10"/>
          </p:nvPr>
        </p:nvSpPr>
        <p:spPr/>
        <p:txBody>
          <a:bodyPr/>
          <a:lstStyle/>
          <a:p>
            <a:fld id="{77D464BE-F39C-4FFC-B63C-FC9AADD8296A}" type="slidenum">
              <a:rPr lang="en-CA" smtClean="0"/>
              <a:t>3</a:t>
            </a:fld>
            <a:endParaRPr lang="en-CA"/>
          </a:p>
        </p:txBody>
      </p:sp>
    </p:spTree>
    <p:extLst>
      <p:ext uri="{BB962C8B-B14F-4D97-AF65-F5344CB8AC3E}">
        <p14:creationId xmlns:p14="http://schemas.microsoft.com/office/powerpoint/2010/main" val="4249066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Suggested Speaking Points:</a:t>
            </a:r>
          </a:p>
          <a:p>
            <a:pPr defTabSz="931774">
              <a:defRPr/>
            </a:pPr>
            <a:endParaRPr lang="en-CA" dirty="0"/>
          </a:p>
          <a:p>
            <a:pPr defTabSz="931774">
              <a:defRPr/>
            </a:pPr>
            <a:r>
              <a:rPr lang="en-CA" dirty="0"/>
              <a:t>Each pillar of the Climate and Green Plan is associated with four keystones that identify the priority areas for action. The four keystones supporting the climate pillar are: clean energy, carbon pricing, sector emissions reductions, and adaptation.</a:t>
            </a:r>
          </a:p>
          <a:p>
            <a:pPr defTabSz="931774">
              <a:defRPr/>
            </a:pPr>
            <a:endParaRPr lang="en-CA" dirty="0"/>
          </a:p>
          <a:p>
            <a:pPr defTabSz="931774">
              <a:defRPr/>
            </a:pPr>
            <a:r>
              <a:rPr lang="en-CA" dirty="0"/>
              <a:t>Together, these four keystones make up the main areas of activity for the climate pillar. New actions can be added to each keystone to keep the whole plan dynamic and forward looking.</a:t>
            </a:r>
            <a:endParaRPr lang="en-CA" dirty="0" smtClean="0"/>
          </a:p>
          <a:p>
            <a:endParaRPr lang="en-CA" dirty="0"/>
          </a:p>
        </p:txBody>
      </p:sp>
      <p:sp>
        <p:nvSpPr>
          <p:cNvPr id="4" name="Slide Number Placeholder 3"/>
          <p:cNvSpPr>
            <a:spLocks noGrp="1"/>
          </p:cNvSpPr>
          <p:nvPr>
            <p:ph type="sldNum" sz="quarter" idx="10"/>
          </p:nvPr>
        </p:nvSpPr>
        <p:spPr/>
        <p:txBody>
          <a:bodyPr/>
          <a:lstStyle/>
          <a:p>
            <a:fld id="{77D464BE-F39C-4FFC-B63C-FC9AADD8296A}" type="slidenum">
              <a:rPr lang="en-CA" smtClean="0"/>
              <a:t>4</a:t>
            </a:fld>
            <a:endParaRPr lang="en-CA"/>
          </a:p>
        </p:txBody>
      </p:sp>
    </p:spTree>
    <p:extLst>
      <p:ext uri="{BB962C8B-B14F-4D97-AF65-F5344CB8AC3E}">
        <p14:creationId xmlns:p14="http://schemas.microsoft.com/office/powerpoint/2010/main" val="274036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Suggested Speaking Points:</a:t>
            </a:r>
          </a:p>
          <a:p>
            <a:endParaRPr lang="en-CA" dirty="0" smtClean="0"/>
          </a:p>
          <a:p>
            <a:r>
              <a:rPr lang="en-CA" sz="1200" b="0" i="0" u="none" strike="noStrike" kern="1200" baseline="0" dirty="0" smtClean="0">
                <a:solidFill>
                  <a:schemeClr val="tx1"/>
                </a:solidFill>
                <a:latin typeface="+mn-lt"/>
                <a:ea typeface="+mn-ea"/>
                <a:cs typeface="+mn-cs"/>
              </a:rPr>
              <a:t>Cleaner, more efficient energy use can help Manitobans lower their carbon emissions and lead to real cost savings and a healthier environment. By looking for opportunities to build upon our skills and ingenuity, we can generate new jobs for Manitobans and innovative technologies to market around the world. </a:t>
            </a:r>
          </a:p>
          <a:p>
            <a:endParaRPr lang="en-CA" sz="1200" b="0" i="0" u="none" strike="noStrike" kern="1200" baseline="0" dirty="0" smtClean="0">
              <a:solidFill>
                <a:schemeClr val="tx1"/>
              </a:solidFill>
              <a:latin typeface="+mn-lt"/>
              <a:ea typeface="+mn-ea"/>
              <a:cs typeface="+mn-cs"/>
            </a:endParaRPr>
          </a:p>
          <a:p>
            <a:r>
              <a:rPr lang="en-CA" sz="1200" b="0" i="0" u="none" strike="noStrike" kern="1200" baseline="0" dirty="0" smtClean="0">
                <a:solidFill>
                  <a:schemeClr val="tx1"/>
                </a:solidFill>
                <a:latin typeface="+mn-lt"/>
                <a:ea typeface="+mn-ea"/>
                <a:cs typeface="+mn-cs"/>
              </a:rPr>
              <a:t>Manitoba is considering the following actions to support the clean energy keystone:</a:t>
            </a:r>
          </a:p>
          <a:p>
            <a:endParaRPr lang="en-CA" sz="1200" b="0" i="0" u="none" strike="noStrike" kern="1200" baseline="0" dirty="0" smtClean="0">
              <a:solidFill>
                <a:schemeClr val="tx1"/>
              </a:solidFill>
              <a:latin typeface="+mn-lt"/>
              <a:ea typeface="+mn-ea"/>
              <a:cs typeface="+mn-cs"/>
            </a:endParaRPr>
          </a:p>
          <a:p>
            <a:r>
              <a:rPr lang="en-CA" sz="1200" b="1" i="0" u="sng" strike="noStrike" kern="1200" baseline="0" dirty="0" smtClean="0">
                <a:solidFill>
                  <a:schemeClr val="tx1"/>
                </a:solidFill>
                <a:latin typeface="+mn-lt"/>
                <a:ea typeface="+mn-ea"/>
                <a:cs typeface="+mn-cs"/>
              </a:rPr>
              <a:t>Manitoba’s Clean Energy Advantage</a:t>
            </a:r>
          </a:p>
          <a:p>
            <a:r>
              <a:rPr lang="en-CA" sz="1200" b="0" i="0" u="none" strike="noStrike" kern="1200" baseline="0" dirty="0" smtClean="0">
                <a:solidFill>
                  <a:schemeClr val="tx1"/>
                </a:solidFill>
                <a:latin typeface="+mn-lt"/>
                <a:ea typeface="+mn-ea"/>
                <a:cs typeface="+mn-cs"/>
              </a:rPr>
              <a:t>Manitoba has one of the cleanest electricity grids in the world with over 99 percent of our electricity generated with zero-emissions renewable energy. We can help reduce fossil fuels use and cut global emissions by working with governments to expand interconnected electricity grids.</a:t>
            </a:r>
          </a:p>
          <a:p>
            <a:endParaRPr lang="en-CA" sz="1200" b="0" i="0" u="none" strike="noStrike" kern="1200" baseline="0" dirty="0" smtClean="0">
              <a:solidFill>
                <a:schemeClr val="tx1"/>
              </a:solidFill>
              <a:latin typeface="+mn-lt"/>
              <a:ea typeface="+mn-ea"/>
              <a:cs typeface="+mn-cs"/>
            </a:endParaRPr>
          </a:p>
          <a:p>
            <a:r>
              <a:rPr lang="en-CA" sz="1200" b="1" i="0" u="sng" strike="noStrike" kern="1200" baseline="0" dirty="0" smtClean="0">
                <a:solidFill>
                  <a:schemeClr val="tx1"/>
                </a:solidFill>
                <a:latin typeface="+mn-lt"/>
                <a:ea typeface="+mn-ea"/>
                <a:cs typeface="+mn-cs"/>
              </a:rPr>
              <a:t>Efficiency Manitoba</a:t>
            </a:r>
          </a:p>
          <a:p>
            <a:r>
              <a:rPr lang="en-CA" sz="1200" b="0" i="0" u="none" strike="noStrike" kern="1200" baseline="0" dirty="0" smtClean="0">
                <a:solidFill>
                  <a:schemeClr val="tx1"/>
                </a:solidFill>
                <a:latin typeface="+mn-lt"/>
                <a:ea typeface="+mn-ea"/>
                <a:cs typeface="+mn-cs"/>
              </a:rPr>
              <a:t>Manitoba will create a new energy-saving demand-side management agency known as Efficiency Manitoba to help households and businesses reduce energy consumption and save money.</a:t>
            </a:r>
          </a:p>
          <a:p>
            <a:endParaRPr lang="en-CA" sz="1200" b="0" i="0" u="none" strike="noStrike" kern="1200" baseline="0" dirty="0" smtClean="0">
              <a:solidFill>
                <a:schemeClr val="tx1"/>
              </a:solidFill>
              <a:latin typeface="+mn-lt"/>
              <a:ea typeface="+mn-ea"/>
              <a:cs typeface="+mn-cs"/>
            </a:endParaRPr>
          </a:p>
          <a:p>
            <a:r>
              <a:rPr lang="en-CA" sz="1200" b="1" i="0" u="sng" strike="noStrike" kern="1200" baseline="0" dirty="0" smtClean="0">
                <a:solidFill>
                  <a:schemeClr val="tx1"/>
                </a:solidFill>
                <a:latin typeface="+mn-lt"/>
                <a:ea typeface="+mn-ea"/>
                <a:cs typeface="+mn-cs"/>
              </a:rPr>
              <a:t>Green Heating</a:t>
            </a:r>
          </a:p>
          <a:p>
            <a:r>
              <a:rPr lang="en-CA" sz="1200" b="0" i="0" u="none" strike="noStrike" kern="1200" baseline="0" dirty="0" smtClean="0">
                <a:solidFill>
                  <a:schemeClr val="tx1"/>
                </a:solidFill>
                <a:latin typeface="+mn-lt"/>
                <a:ea typeface="+mn-ea"/>
                <a:cs typeface="+mn-cs"/>
              </a:rPr>
              <a:t>Despite long-term energy savings, the upfront investment required for green heat systems can prevent households and businesses from adopting them. Manitoba could explore programming and financing ideas to support households and businesses in green heating options.</a:t>
            </a:r>
            <a:endParaRPr lang="en-CA" sz="1200" b="1" i="0" u="sng" strike="noStrike" kern="1200" baseline="0" dirty="0" smtClean="0">
              <a:solidFill>
                <a:schemeClr val="tx1"/>
              </a:solidFill>
              <a:latin typeface="+mn-lt"/>
              <a:ea typeface="+mn-ea"/>
              <a:cs typeface="+mn-cs"/>
            </a:endParaRPr>
          </a:p>
          <a:p>
            <a:endParaRPr lang="en-CA" sz="1200" b="1" i="0" u="sng" strike="noStrike" kern="1200" baseline="0" dirty="0" smtClean="0">
              <a:solidFill>
                <a:schemeClr val="tx1"/>
              </a:solidFill>
              <a:latin typeface="+mn-lt"/>
              <a:ea typeface="+mn-ea"/>
              <a:cs typeface="+mn-cs"/>
            </a:endParaRPr>
          </a:p>
          <a:p>
            <a:r>
              <a:rPr lang="en-CA" sz="1200" b="1" i="0" u="sng" strike="noStrike" kern="1200" baseline="0" dirty="0" smtClean="0">
                <a:solidFill>
                  <a:schemeClr val="tx1"/>
                </a:solidFill>
                <a:latin typeface="+mn-lt"/>
                <a:ea typeface="+mn-ea"/>
                <a:cs typeface="+mn-cs"/>
              </a:rPr>
              <a:t>Electrification of Winnipeg Transit</a:t>
            </a:r>
          </a:p>
          <a:p>
            <a:r>
              <a:rPr lang="en-CA" sz="1200" b="0" i="0" u="none" strike="noStrike" kern="1200" baseline="0" dirty="0" smtClean="0">
                <a:solidFill>
                  <a:schemeClr val="tx1"/>
                </a:solidFill>
                <a:latin typeface="+mn-lt"/>
                <a:ea typeface="+mn-ea"/>
                <a:cs typeface="+mn-cs"/>
              </a:rPr>
              <a:t>Manitoba has been a pioneer in electric bus technology. The current demonstration of four battery-electric buses with Winnipeg Transit is the most advanced electric bus projects in Canada. An opportunity exists to build on this early success by increasing the implementation of electric buses.</a:t>
            </a:r>
          </a:p>
          <a:p>
            <a:endParaRPr lang="en-CA" sz="1200" b="0" i="0" u="none" strike="noStrike" kern="1200" baseline="0" dirty="0" smtClean="0">
              <a:solidFill>
                <a:schemeClr val="tx1"/>
              </a:solidFill>
              <a:latin typeface="+mn-lt"/>
              <a:ea typeface="+mn-ea"/>
              <a:cs typeface="+mn-cs"/>
            </a:endParaRPr>
          </a:p>
          <a:p>
            <a:r>
              <a:rPr lang="en-CA" sz="1200" b="1" i="0" u="sng" strike="noStrike" kern="1200" baseline="0" dirty="0" smtClean="0">
                <a:solidFill>
                  <a:schemeClr val="tx1"/>
                </a:solidFill>
                <a:latin typeface="+mn-lt"/>
                <a:ea typeface="+mn-ea"/>
                <a:cs typeface="+mn-cs"/>
              </a:rPr>
              <a:t>Community Energy Planning</a:t>
            </a:r>
          </a:p>
          <a:p>
            <a:r>
              <a:rPr lang="en-CA" sz="1200" b="0" i="0" u="none" strike="noStrike" kern="1200" baseline="0" dirty="0" smtClean="0">
                <a:solidFill>
                  <a:schemeClr val="tx1"/>
                </a:solidFill>
                <a:latin typeface="+mn-lt"/>
                <a:ea typeface="+mn-ea"/>
                <a:cs typeface="+mn-cs"/>
              </a:rPr>
              <a:t>Community Energy Plans (CEPs) are tools that can support municipalities’ efforts to better understand their local energy use and costs, as well as consider future growth needs, identify opportunities to conserve and improve energy efficiency, reduce greenhouse gas emissions in the community, and help drive local economic development. Manitoba could expand Community Energy Plans from the current pilot project with Dauphin and the Pas.</a:t>
            </a:r>
          </a:p>
          <a:p>
            <a:endParaRPr lang="en-CA" sz="1200" b="0" i="0" u="none" strike="noStrike" kern="1200" baseline="0" dirty="0" smtClean="0">
              <a:solidFill>
                <a:schemeClr val="tx1"/>
              </a:solidFill>
              <a:latin typeface="+mn-lt"/>
              <a:ea typeface="+mn-ea"/>
              <a:cs typeface="+mn-cs"/>
            </a:endParaRPr>
          </a:p>
          <a:p>
            <a:r>
              <a:rPr lang="en-CA" sz="1200" b="1" i="0" u="sng" strike="noStrike" kern="1200" baseline="0" dirty="0" smtClean="0">
                <a:solidFill>
                  <a:schemeClr val="tx1"/>
                </a:solidFill>
                <a:latin typeface="+mn-lt"/>
                <a:ea typeface="+mn-ea"/>
                <a:cs typeface="+mn-cs"/>
              </a:rPr>
              <a:t>Off-Grid Communities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baseline="0" dirty="0" smtClean="0">
                <a:solidFill>
                  <a:schemeClr val="tx1"/>
                </a:solidFill>
                <a:latin typeface="+mn-lt"/>
                <a:ea typeface="+mn-ea"/>
                <a:cs typeface="+mn-cs"/>
              </a:rPr>
              <a:t>The Manitoba government is working with Manitoba Hydro, federal government, private sector, and First Nations to explore options to replace </a:t>
            </a:r>
            <a:r>
              <a:rPr lang="en-CA" sz="1200" kern="1200" baseline="0" dirty="0" smtClean="0">
                <a:solidFill>
                  <a:schemeClr val="tx1"/>
                </a:solidFill>
              </a:rPr>
              <a:t>diesel generators with clean renewable energy in off-grid communities. </a:t>
            </a:r>
            <a:endParaRPr lang="en-CA" sz="1200" b="1" kern="1200" baseline="0" dirty="0" smtClean="0">
              <a:solidFill>
                <a:schemeClr val="tx1"/>
              </a:solidFill>
              <a:latin typeface="+mn-lt"/>
              <a:ea typeface="+mn-ea"/>
              <a:cs typeface="+mn-cs"/>
            </a:endParaRPr>
          </a:p>
          <a:p>
            <a:endParaRPr lang="en-CA" sz="1200" b="1" i="0" u="sng"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7D464BE-F39C-4FFC-B63C-FC9AADD8296A}" type="slidenum">
              <a:rPr lang="en-CA" smtClean="0"/>
              <a:t>5</a:t>
            </a:fld>
            <a:endParaRPr lang="en-CA"/>
          </a:p>
        </p:txBody>
      </p:sp>
    </p:spTree>
    <p:extLst>
      <p:ext uri="{BB962C8B-B14F-4D97-AF65-F5344CB8AC3E}">
        <p14:creationId xmlns:p14="http://schemas.microsoft.com/office/powerpoint/2010/main" val="984793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Suggested Speaking Points:</a:t>
            </a:r>
          </a:p>
          <a:p>
            <a:endParaRPr lang="en-CA" sz="1200" b="0" i="0" u="none" strike="noStrike" kern="1200" baseline="0" dirty="0" smtClean="0">
              <a:solidFill>
                <a:schemeClr val="tx1"/>
              </a:solidFill>
              <a:latin typeface="+mn-lt"/>
              <a:ea typeface="+mn-ea"/>
              <a:cs typeface="+mn-cs"/>
            </a:endParaRPr>
          </a:p>
          <a:p>
            <a:r>
              <a:rPr lang="en-CA" sz="1200" b="0" i="0" u="none" strike="noStrike" kern="1200" baseline="0" dirty="0" smtClean="0">
                <a:solidFill>
                  <a:schemeClr val="tx1"/>
                </a:solidFill>
                <a:latin typeface="+mn-lt"/>
                <a:ea typeface="+mn-ea"/>
                <a:cs typeface="+mn-cs"/>
              </a:rPr>
              <a:t>One of the most effective and efficient ways to encourage families, businesses, and governments to reduce emissions from carbon-based fuels is to put a price on it. Carbon pricing assigns an economic value to carbon pollution, creating an incentive to produce less of it. It encourages free market forces to drive innovation and alternatives towards low-carbon solutions.</a:t>
            </a:r>
          </a:p>
          <a:p>
            <a:endParaRPr lang="en-CA" sz="1200" b="0" i="0" u="none" strike="noStrike" kern="1200" baseline="0" dirty="0" smtClean="0">
              <a:solidFill>
                <a:schemeClr val="tx1"/>
              </a:solidFill>
              <a:latin typeface="+mn-lt"/>
              <a:ea typeface="+mn-ea"/>
              <a:cs typeface="+mn-cs"/>
            </a:endParaRPr>
          </a:p>
          <a:p>
            <a:r>
              <a:rPr lang="en-CA" sz="1200" b="0" i="0" u="none" strike="noStrike" kern="1200" baseline="0" dirty="0" smtClean="0">
                <a:solidFill>
                  <a:schemeClr val="tx1"/>
                </a:solidFill>
                <a:latin typeface="+mn-lt"/>
                <a:ea typeface="+mn-ea"/>
                <a:cs typeface="+mn-cs"/>
              </a:rPr>
              <a:t>The Manitoba government has committed to introducing carbon pricing to help tackle climate change. But any carbon pricing mechanism must be based on Manitoba’s unique environmental and economic realities, not one imposed by the federal government.</a:t>
            </a:r>
          </a:p>
          <a:p>
            <a:endParaRPr lang="en-CA" sz="1200" b="0" i="0" u="none" strike="noStrike" kern="1200" baseline="0" dirty="0" smtClean="0">
              <a:solidFill>
                <a:schemeClr val="tx1"/>
              </a:solidFill>
              <a:latin typeface="+mn-lt"/>
              <a:ea typeface="+mn-ea"/>
              <a:cs typeface="+mn-cs"/>
            </a:endParaRPr>
          </a:p>
          <a:p>
            <a:r>
              <a:rPr lang="en-CA" sz="1200" b="0" i="0" u="none" strike="noStrike" kern="1200" baseline="0" dirty="0" smtClean="0">
                <a:solidFill>
                  <a:schemeClr val="tx1"/>
                </a:solidFill>
                <a:latin typeface="+mn-lt"/>
                <a:ea typeface="+mn-ea"/>
                <a:cs typeface="+mn-cs"/>
              </a:rPr>
              <a:t>The Manitoba government is proposing the following carbon pricing design:</a:t>
            </a:r>
          </a:p>
          <a:p>
            <a:endParaRPr lang="en-CA" sz="1200" b="0" i="0" u="none" strike="noStrike" kern="1200" baseline="0" dirty="0" smtClean="0">
              <a:solidFill>
                <a:schemeClr val="tx1"/>
              </a:solidFill>
              <a:latin typeface="+mn-lt"/>
              <a:ea typeface="+mn-ea"/>
              <a:cs typeface="+mn-cs"/>
            </a:endParaRPr>
          </a:p>
          <a:p>
            <a:r>
              <a:rPr lang="en-CA" sz="1200" b="1" i="0" u="sng" strike="noStrike" kern="1200" baseline="0" dirty="0" smtClean="0">
                <a:solidFill>
                  <a:schemeClr val="tx1"/>
                </a:solidFill>
                <a:latin typeface="+mn-lt"/>
                <a:ea typeface="+mn-ea"/>
                <a:cs typeface="+mn-cs"/>
              </a:rPr>
              <a:t>Carbon Pricing Design</a:t>
            </a:r>
          </a:p>
          <a:p>
            <a:r>
              <a:rPr lang="en-CA" sz="1200" b="0" i="0" u="none" strike="noStrike" kern="1200" baseline="0" dirty="0" smtClean="0">
                <a:solidFill>
                  <a:schemeClr val="tx1"/>
                </a:solidFill>
                <a:latin typeface="+mn-lt"/>
                <a:ea typeface="+mn-ea"/>
                <a:cs typeface="+mn-cs"/>
              </a:rPr>
              <a:t>A direct carbon levy rather than a cap-and-trade system. A separate output-based pricing system will be developed for large industrial emitters.</a:t>
            </a:r>
          </a:p>
          <a:p>
            <a:endParaRPr lang="en-CA" sz="1200" b="0" i="0" u="none" strike="noStrike" kern="1200" baseline="0" dirty="0" smtClean="0">
              <a:solidFill>
                <a:schemeClr val="tx1"/>
              </a:solidFill>
              <a:latin typeface="+mn-lt"/>
              <a:ea typeface="+mn-ea"/>
              <a:cs typeface="+mn-cs"/>
            </a:endParaRPr>
          </a:p>
          <a:p>
            <a:r>
              <a:rPr lang="en-CA" sz="1200" b="1" i="0" u="sng" strike="noStrike" kern="1200" baseline="0" dirty="0" smtClean="0">
                <a:solidFill>
                  <a:schemeClr val="tx1"/>
                </a:solidFill>
                <a:latin typeface="+mn-lt"/>
                <a:ea typeface="+mn-ea"/>
                <a:cs typeface="+mn-cs"/>
              </a:rPr>
              <a:t>Carbon Pricing Cap</a:t>
            </a:r>
          </a:p>
          <a:p>
            <a:r>
              <a:rPr lang="en-CA" sz="1200" b="0" i="0" u="none" strike="noStrike" kern="1200" baseline="0" dirty="0" smtClean="0">
                <a:solidFill>
                  <a:schemeClr val="tx1"/>
                </a:solidFill>
                <a:latin typeface="+mn-lt"/>
                <a:ea typeface="+mn-ea"/>
                <a:cs typeface="+mn-cs"/>
              </a:rPr>
              <a:t>Introducing a flat $25 per tonne carbon price</a:t>
            </a:r>
          </a:p>
          <a:p>
            <a:endParaRPr lang="en-CA" sz="1200" b="0" i="0" u="none" strike="noStrike" kern="1200" baseline="0" dirty="0" smtClean="0">
              <a:solidFill>
                <a:schemeClr val="tx1"/>
              </a:solidFill>
              <a:latin typeface="+mn-lt"/>
              <a:ea typeface="+mn-ea"/>
              <a:cs typeface="+mn-cs"/>
            </a:endParaRPr>
          </a:p>
          <a:p>
            <a:r>
              <a:rPr lang="en-CA" sz="1200" b="1" i="0" u="sng" strike="noStrike" kern="1200" baseline="0" dirty="0" smtClean="0">
                <a:solidFill>
                  <a:schemeClr val="tx1"/>
                </a:solidFill>
                <a:latin typeface="+mn-lt"/>
                <a:ea typeface="+mn-ea"/>
                <a:cs typeface="+mn-cs"/>
              </a:rPr>
              <a:t>Carbon Pricing Relief</a:t>
            </a:r>
          </a:p>
          <a:p>
            <a:r>
              <a:rPr lang="en-CA" sz="1200" b="0" i="0" u="none" strike="noStrike" kern="1200" baseline="0" dirty="0" smtClean="0">
                <a:solidFill>
                  <a:schemeClr val="tx1"/>
                </a:solidFill>
                <a:latin typeface="+mn-lt"/>
                <a:ea typeface="+mn-ea"/>
                <a:cs typeface="+mn-cs"/>
              </a:rPr>
              <a:t>Manitoba will provide relief to farmers in order to ensure Manitoba’s agriculture community remains globally competitive</a:t>
            </a:r>
          </a:p>
          <a:p>
            <a:endParaRPr lang="en-CA" sz="1200" b="0" i="0" u="none" strike="noStrike" kern="1200" baseline="0" dirty="0" smtClean="0">
              <a:solidFill>
                <a:schemeClr val="tx1"/>
              </a:solidFill>
              <a:latin typeface="+mn-lt"/>
              <a:ea typeface="+mn-ea"/>
              <a:cs typeface="+mn-cs"/>
            </a:endParaRPr>
          </a:p>
          <a:p>
            <a:r>
              <a:rPr lang="en-CA" sz="1200" b="1" i="0" u="sng" strike="noStrike" kern="1200" baseline="0" dirty="0" smtClean="0">
                <a:solidFill>
                  <a:schemeClr val="tx1"/>
                </a:solidFill>
                <a:latin typeface="+mn-lt"/>
                <a:ea typeface="+mn-ea"/>
                <a:cs typeface="+mn-cs"/>
              </a:rPr>
              <a:t>Carbon Revenue</a:t>
            </a:r>
          </a:p>
          <a:p>
            <a:r>
              <a:rPr lang="en-CA" sz="1200" b="0" i="0" u="none" strike="noStrike" kern="1200" baseline="0" dirty="0" smtClean="0">
                <a:solidFill>
                  <a:schemeClr val="tx1"/>
                </a:solidFill>
                <a:latin typeface="+mn-lt"/>
                <a:ea typeface="+mn-ea"/>
                <a:cs typeface="+mn-cs"/>
              </a:rPr>
              <a:t>The carbon levy is estimated to generate approximately $260 million in new carbon revenue</a:t>
            </a:r>
          </a:p>
          <a:p>
            <a:endParaRPr lang="en-CA" sz="1200" b="0" i="0" u="none" strike="noStrike" kern="1200" baseline="0" dirty="0" smtClean="0">
              <a:solidFill>
                <a:schemeClr val="tx1"/>
              </a:solidFill>
              <a:latin typeface="+mn-lt"/>
              <a:ea typeface="+mn-ea"/>
              <a:cs typeface="+mn-cs"/>
            </a:endParaRPr>
          </a:p>
          <a:p>
            <a:r>
              <a:rPr lang="en-CA" sz="1200" b="1" i="0" u="sng" strike="noStrike" kern="1200" baseline="0" dirty="0" smtClean="0">
                <a:solidFill>
                  <a:schemeClr val="tx1"/>
                </a:solidFill>
                <a:latin typeface="+mn-lt"/>
                <a:ea typeface="+mn-ea"/>
                <a:cs typeface="+mn-cs"/>
              </a:rPr>
              <a:t>Carbon Revenue Recycling Principles</a:t>
            </a:r>
          </a:p>
          <a:p>
            <a:r>
              <a:rPr lang="en-CA" sz="1200" b="0" i="0" u="none" strike="noStrike" kern="1200" baseline="0" dirty="0" smtClean="0">
                <a:solidFill>
                  <a:schemeClr val="tx1"/>
                </a:solidFill>
                <a:latin typeface="+mn-lt"/>
                <a:ea typeface="+mn-ea"/>
                <a:cs typeface="+mn-cs"/>
              </a:rPr>
              <a:t>Three principles for carbon revenue recycling will be, one, all revenue collected will go to Manitoba priorities; two, all revenue collected and distributed will be accounted for and disclosed in an annual report for Manitobans to see; and three, all of the revenue collected will first and foremost go to reducing the carbon levy impact to low and medium income households.</a:t>
            </a:r>
          </a:p>
          <a:p>
            <a:endParaRPr lang="en-CA" sz="1200" b="0" i="0" u="none" strike="noStrike" kern="1200" baseline="0" dirty="0" smtClean="0">
              <a:solidFill>
                <a:schemeClr val="tx1"/>
              </a:solidFill>
              <a:latin typeface="+mn-lt"/>
              <a:ea typeface="+mn-ea"/>
              <a:cs typeface="+mn-cs"/>
            </a:endParaRPr>
          </a:p>
          <a:p>
            <a:r>
              <a:rPr lang="en-CA" sz="1200" b="1" i="0" u="sng" strike="noStrike" kern="1200" baseline="0" dirty="0" smtClean="0">
                <a:solidFill>
                  <a:schemeClr val="tx1"/>
                </a:solidFill>
                <a:latin typeface="+mn-lt"/>
                <a:ea typeface="+mn-ea"/>
                <a:cs typeface="+mn-cs"/>
              </a:rPr>
              <a:t>Carbon Revenue Recycling Options</a:t>
            </a:r>
          </a:p>
          <a:p>
            <a:r>
              <a:rPr lang="en-CA" sz="1200" b="0" i="0" u="none" strike="noStrike" kern="1200" baseline="0" dirty="0" smtClean="0">
                <a:solidFill>
                  <a:schemeClr val="tx1"/>
                </a:solidFill>
                <a:latin typeface="+mn-lt"/>
                <a:ea typeface="+mn-ea"/>
                <a:cs typeface="+mn-cs"/>
              </a:rPr>
              <a:t>The Manitoba government is considering the following options to use the new carbon revenue for: providing relief to households to offset the costs of the carbon levy; using the carbon revenue to safeguard business competitiveness and invest in green projects and clean technologies that create jobs and support low-carbon growth; and focusing carbon revenue on building green, climate-resilient infrastructure that helps protect communities against extreme weather events.</a:t>
            </a:r>
            <a:endParaRPr lang="en-CA" dirty="0"/>
          </a:p>
        </p:txBody>
      </p:sp>
      <p:sp>
        <p:nvSpPr>
          <p:cNvPr id="4" name="Slide Number Placeholder 3"/>
          <p:cNvSpPr>
            <a:spLocks noGrp="1"/>
          </p:cNvSpPr>
          <p:nvPr>
            <p:ph type="sldNum" sz="quarter" idx="10"/>
          </p:nvPr>
        </p:nvSpPr>
        <p:spPr/>
        <p:txBody>
          <a:bodyPr/>
          <a:lstStyle/>
          <a:p>
            <a:fld id="{77D464BE-F39C-4FFC-B63C-FC9AADD8296A}" type="slidenum">
              <a:rPr lang="en-CA" smtClean="0"/>
              <a:t>7</a:t>
            </a:fld>
            <a:endParaRPr lang="en-CA"/>
          </a:p>
        </p:txBody>
      </p:sp>
    </p:spTree>
    <p:extLst>
      <p:ext uri="{BB962C8B-B14F-4D97-AF65-F5344CB8AC3E}">
        <p14:creationId xmlns:p14="http://schemas.microsoft.com/office/powerpoint/2010/main" val="1690988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Suggested Speaking Points:</a:t>
            </a:r>
          </a:p>
          <a:p>
            <a:endParaRPr lang="en-CA"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smtClean="0"/>
              <a:t>In 2015, Manitoba produced a total of 20.8 </a:t>
            </a:r>
            <a:r>
              <a:rPr lang="en-CA" baseline="0" dirty="0" err="1" smtClean="0"/>
              <a:t>megatonnes</a:t>
            </a:r>
            <a:r>
              <a:rPr lang="en-CA" baseline="0" dirty="0" smtClean="0"/>
              <a:t> of GHG emissions.</a:t>
            </a:r>
            <a:endParaRPr lang="en-CA" dirty="0" smtClean="0"/>
          </a:p>
          <a:p>
            <a:endParaRPr lang="en-CA" dirty="0" smtClean="0"/>
          </a:p>
          <a:p>
            <a:pPr defTabSz="931774">
              <a:defRPr/>
            </a:pPr>
            <a:r>
              <a:rPr lang="en-CA" dirty="0" smtClean="0"/>
              <a:t>Manitoba’s largest emitting</a:t>
            </a:r>
            <a:r>
              <a:rPr lang="en-CA" baseline="0" dirty="0" smtClean="0"/>
              <a:t> sector</a:t>
            </a:r>
            <a:r>
              <a:rPr lang="en-CA" dirty="0" smtClean="0"/>
              <a:t> is transportation, representing 39%</a:t>
            </a:r>
            <a:r>
              <a:rPr lang="en-CA" baseline="0" dirty="0" smtClean="0"/>
              <a:t> of total provincial emissions. The second largest emitting sector is agriculture, representing 32% of total provincial emissions. These two sectors combined contribute to 71% of total provincial emissions. The remainder of emissions in Manitoba is divided among stationary combustion (mainly to heat buildings), waste, industrial processes and product use, and fugitive sources. </a:t>
            </a:r>
          </a:p>
          <a:p>
            <a:pPr defTabSz="931774">
              <a:defRPr/>
            </a:pPr>
            <a:endParaRPr lang="en-CA" baseline="0" dirty="0" smtClean="0"/>
          </a:p>
          <a:p>
            <a:endParaRPr lang="en-CA" dirty="0"/>
          </a:p>
        </p:txBody>
      </p:sp>
      <p:sp>
        <p:nvSpPr>
          <p:cNvPr id="4" name="Slide Number Placeholder 3"/>
          <p:cNvSpPr>
            <a:spLocks noGrp="1"/>
          </p:cNvSpPr>
          <p:nvPr>
            <p:ph type="sldNum" sz="quarter" idx="10"/>
          </p:nvPr>
        </p:nvSpPr>
        <p:spPr/>
        <p:txBody>
          <a:bodyPr/>
          <a:lstStyle/>
          <a:p>
            <a:fld id="{77D464BE-F39C-4FFC-B63C-FC9AADD8296A}" type="slidenum">
              <a:rPr lang="en-CA" smtClean="0"/>
              <a:t>9</a:t>
            </a:fld>
            <a:endParaRPr lang="en-CA"/>
          </a:p>
        </p:txBody>
      </p:sp>
    </p:spTree>
    <p:extLst>
      <p:ext uri="{BB962C8B-B14F-4D97-AF65-F5344CB8AC3E}">
        <p14:creationId xmlns:p14="http://schemas.microsoft.com/office/powerpoint/2010/main" val="3427203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Suggested Speaking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smtClean="0"/>
              <a:t>Carbon pricing is central to Manitoba’s climate pillar, but it can only take us so far. Carbon pricing coverage and cost per tonne would have to be set much higher than what is currently being discussed nationally in order to drive the level of emissions reductions required to meet international climate commitments.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smtClean="0"/>
              <a:t>In order to drive more emissions reductions, Manitoba is proposing to introduce additional climate actions that target emissions reductions in specific sectors.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smtClean="0"/>
              <a:t>Manitoba is considering the following actions to support the sector emissions reductions keystone: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b="1" u="sng" baseline="0" dirty="0" smtClean="0"/>
              <a:t>Transportation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smtClean="0"/>
              <a:t>Increasing the use of clean biofuels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smtClean="0"/>
              <a:t>Encouraging the adoption of electric vehicles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smtClean="0"/>
              <a:t>Encouraging innovation in the trucking industry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smtClean="0"/>
              <a:t>Investing in active and public transit to make it more convenient for Manitobans</a:t>
            </a:r>
            <a:endParaRPr lang="en-CA"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CA" b="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b="1" u="sng" dirty="0" smtClean="0">
                <a:solidFill>
                  <a:schemeClr val="tx1"/>
                </a:solidFill>
              </a:rPr>
              <a:t>Waste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i="0" u="none" strike="noStrike" kern="1200" baseline="0" dirty="0" smtClean="0">
                <a:solidFill>
                  <a:schemeClr val="tx1"/>
                </a:solidFill>
                <a:latin typeface="+mn-lt"/>
                <a:ea typeface="+mn-ea"/>
                <a:cs typeface="+mn-cs"/>
              </a:rPr>
              <a:t>Exploring options to reduce the amount of organic waste going into landfills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i="0" u="none" strike="noStrike" kern="1200" baseline="0" dirty="0" smtClean="0">
                <a:solidFill>
                  <a:schemeClr val="tx1"/>
                </a:solidFill>
                <a:latin typeface="+mn-lt"/>
                <a:ea typeface="+mn-ea"/>
                <a:cs typeface="+mn-cs"/>
              </a:rPr>
              <a:t>Pursuing measures to mitigate methane emissions and enhance methane gas capture at landfills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i="0" u="none" strike="noStrike" kern="1200" baseline="0" dirty="0" smtClean="0">
                <a:solidFill>
                  <a:schemeClr val="tx1"/>
                </a:solidFill>
                <a:latin typeface="+mn-lt"/>
                <a:ea typeface="+mn-ea"/>
                <a:cs typeface="+mn-cs"/>
              </a:rPr>
              <a:t>Enhancing diversion of non-organic waste from landfills, especially appliances containing ozone depleting substances</a:t>
            </a:r>
          </a:p>
          <a:p>
            <a:endParaRPr lang="en-CA" dirty="0" smtClean="0"/>
          </a:p>
          <a:p>
            <a:r>
              <a:rPr lang="en-CA" b="1" u="sng" dirty="0" smtClean="0"/>
              <a:t>Agriculture</a:t>
            </a:r>
          </a:p>
          <a:p>
            <a:pPr marL="171450" indent="-171450">
              <a:buFont typeface="Arial" panose="020B0604020202020204" pitchFamily="34" charset="0"/>
              <a:buChar char="•"/>
            </a:pPr>
            <a:r>
              <a:rPr lang="en-CA" sz="1200" b="0" i="0" u="none" strike="noStrike" kern="1200" baseline="0" dirty="0" smtClean="0">
                <a:solidFill>
                  <a:schemeClr val="tx1"/>
                </a:solidFill>
                <a:latin typeface="+mn-lt"/>
                <a:ea typeface="+mn-ea"/>
                <a:cs typeface="+mn-cs"/>
              </a:rPr>
              <a:t>Introducing a made-in-Manitoba ecological goods and services program called GROW (Growing Outcomes for Watersheds), based on the Alternative Land Use Services (ALUS) model</a:t>
            </a:r>
          </a:p>
          <a:p>
            <a:pPr marL="171450" indent="-171450">
              <a:buFont typeface="Arial" panose="020B0604020202020204" pitchFamily="34" charset="0"/>
              <a:buChar char="•"/>
            </a:pPr>
            <a:r>
              <a:rPr lang="en-CA" dirty="0" smtClean="0"/>
              <a:t>Supporting farming</a:t>
            </a:r>
            <a:r>
              <a:rPr lang="en-CA" baseline="0" dirty="0" smtClean="0"/>
              <a:t> beneficial management practices </a:t>
            </a:r>
            <a:r>
              <a:rPr lang="en-CA" sz="1200" b="0" i="0" u="none" strike="noStrike" kern="1200" baseline="0" dirty="0" smtClean="0">
                <a:solidFill>
                  <a:schemeClr val="tx1"/>
                </a:solidFill>
                <a:latin typeface="+mn-lt"/>
                <a:ea typeface="+mn-ea"/>
                <a:cs typeface="+mn-cs"/>
              </a:rPr>
              <a:t>that provide climate change adaptation and mitigation benefits to agricultural operations</a:t>
            </a:r>
          </a:p>
          <a:p>
            <a:pPr marL="171450" indent="-171450">
              <a:buFont typeface="Arial" panose="020B0604020202020204" pitchFamily="34" charset="0"/>
              <a:buChar char="•"/>
            </a:pPr>
            <a:r>
              <a:rPr lang="en-CA" sz="1200" b="0" i="0" u="none" strike="noStrike" kern="1200" baseline="0" dirty="0" smtClean="0">
                <a:solidFill>
                  <a:schemeClr val="tx1"/>
                </a:solidFill>
                <a:latin typeface="+mn-lt"/>
                <a:ea typeface="+mn-ea"/>
                <a:cs typeface="+mn-cs"/>
              </a:rPr>
              <a:t>Expanding the adoption of new precision farming technologies that improve efficiency of fertilizers and farming patterns </a:t>
            </a:r>
          </a:p>
          <a:p>
            <a:pPr marL="171450" indent="-171450">
              <a:buFont typeface="Arial" panose="020B0604020202020204" pitchFamily="34" charset="0"/>
              <a:buChar char="•"/>
            </a:pPr>
            <a:r>
              <a:rPr lang="en-CA" sz="1200" b="0" i="0" u="none" strike="noStrike" kern="1200" baseline="0" dirty="0" smtClean="0">
                <a:solidFill>
                  <a:schemeClr val="tx1"/>
                </a:solidFill>
                <a:latin typeface="+mn-lt"/>
                <a:ea typeface="+mn-ea"/>
                <a:cs typeface="+mn-cs"/>
              </a:rPr>
              <a:t>Supporting research and commercialization of technologies for the use of natural fibres for </a:t>
            </a:r>
            <a:r>
              <a:rPr lang="en-CA" sz="1200" b="0" i="0" u="none" strike="noStrike" kern="1200" baseline="0" dirty="0" err="1" smtClean="0">
                <a:solidFill>
                  <a:schemeClr val="tx1"/>
                </a:solidFill>
                <a:latin typeface="+mn-lt"/>
                <a:ea typeface="+mn-ea"/>
                <a:cs typeface="+mn-cs"/>
              </a:rPr>
              <a:t>biocomposite</a:t>
            </a:r>
            <a:r>
              <a:rPr lang="en-CA" sz="1200" b="0" i="0" u="none" strike="noStrike" kern="1200" baseline="0" dirty="0" smtClean="0">
                <a:solidFill>
                  <a:schemeClr val="tx1"/>
                </a:solidFill>
                <a:latin typeface="+mn-lt"/>
                <a:ea typeface="+mn-ea"/>
                <a:cs typeface="+mn-cs"/>
              </a:rPr>
              <a:t> applications</a:t>
            </a:r>
          </a:p>
          <a:p>
            <a:pPr marL="171450" indent="-171450">
              <a:buFont typeface="Arial" panose="020B0604020202020204" pitchFamily="34" charset="0"/>
              <a:buChar char="•"/>
            </a:pPr>
            <a:endParaRPr lang="en-CA" baseline="0" dirty="0" smtClean="0"/>
          </a:p>
          <a:p>
            <a:endParaRPr lang="en-CA" b="1" u="sng" dirty="0" smtClean="0"/>
          </a:p>
          <a:p>
            <a:endParaRPr lang="en-CA" b="1" u="sng" dirty="0"/>
          </a:p>
        </p:txBody>
      </p:sp>
      <p:sp>
        <p:nvSpPr>
          <p:cNvPr id="4" name="Slide Number Placeholder 3"/>
          <p:cNvSpPr>
            <a:spLocks noGrp="1"/>
          </p:cNvSpPr>
          <p:nvPr>
            <p:ph type="sldNum" sz="quarter" idx="10"/>
          </p:nvPr>
        </p:nvSpPr>
        <p:spPr/>
        <p:txBody>
          <a:bodyPr/>
          <a:lstStyle/>
          <a:p>
            <a:fld id="{77D464BE-F39C-4FFC-B63C-FC9AADD8296A}" type="slidenum">
              <a:rPr lang="en-CA" smtClean="0"/>
              <a:t>10</a:t>
            </a:fld>
            <a:endParaRPr lang="en-CA"/>
          </a:p>
        </p:txBody>
      </p:sp>
    </p:spTree>
    <p:extLst>
      <p:ext uri="{BB962C8B-B14F-4D97-AF65-F5344CB8AC3E}">
        <p14:creationId xmlns:p14="http://schemas.microsoft.com/office/powerpoint/2010/main" val="660194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u="sng" dirty="0" smtClean="0"/>
              <a:t>Buildings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dirty="0" smtClean="0"/>
              <a:t>Phasing out</a:t>
            </a:r>
            <a:r>
              <a:rPr lang="en-CA" b="0" baseline="0" dirty="0" smtClean="0"/>
              <a:t> </a:t>
            </a:r>
            <a:r>
              <a:rPr lang="en-CA" b="0" baseline="0" dirty="0" smtClean="0"/>
              <a:t>Manitoba’s last remaining coal-fired generating station ahead of schedule sometime in 2018</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baseline="0" dirty="0" smtClean="0"/>
              <a:t>Working with federal, provincial, and territorial counterparts to </a:t>
            </a:r>
            <a:r>
              <a:rPr lang="en-CA" sz="1200" b="0" i="0" u="none" strike="noStrike" kern="1200" baseline="0" dirty="0" smtClean="0">
                <a:solidFill>
                  <a:schemeClr val="tx1"/>
                </a:solidFill>
                <a:latin typeface="+mn-lt"/>
                <a:ea typeface="+mn-ea"/>
                <a:cs typeface="+mn-cs"/>
              </a:rPr>
              <a:t>modernize and harmonize building codes and standards that improve the energy efficiency of new residential and commercial buildings</a:t>
            </a:r>
            <a:endParaRPr lang="en-CA" b="0" baseline="0" dirty="0" smtClean="0"/>
          </a:p>
          <a:p>
            <a:pPr marL="171450" indent="-171450">
              <a:buFont typeface="Arial" panose="020B0604020202020204" pitchFamily="34" charset="0"/>
              <a:buChar char="•"/>
            </a:pPr>
            <a:endParaRPr lang="en-CA" b="1" u="sng" dirty="0" smtClean="0"/>
          </a:p>
          <a:p>
            <a:r>
              <a:rPr lang="en-CA" b="1" u="sng" dirty="0" smtClean="0"/>
              <a:t>Government</a:t>
            </a:r>
          </a:p>
          <a:p>
            <a:pPr marL="285750" indent="-285750">
              <a:buFont typeface="Arial" panose="020B0604020202020204" pitchFamily="34" charset="0"/>
              <a:buChar char="•"/>
            </a:pPr>
            <a:r>
              <a:rPr lang="en-CA" dirty="0" smtClean="0"/>
              <a:t>Putting government operations on path to carbon-neutrality</a:t>
            </a:r>
          </a:p>
          <a:p>
            <a:pPr marL="171450" indent="-171450">
              <a:buFont typeface="Arial" panose="020B0604020202020204" pitchFamily="34" charset="0"/>
              <a:buChar char="•"/>
            </a:pPr>
            <a:endParaRPr lang="en-CA" sz="1200" b="0" i="0" u="none" strike="noStrike" kern="1200" baseline="0" dirty="0" smtClean="0">
              <a:solidFill>
                <a:schemeClr val="tx1"/>
              </a:solidFill>
              <a:latin typeface="+mn-lt"/>
              <a:ea typeface="+mn-ea"/>
              <a:cs typeface="+mn-cs"/>
            </a:endParaRPr>
          </a:p>
          <a:p>
            <a:pPr marL="0" indent="0">
              <a:buFont typeface="Arial" panose="020B0604020202020204" pitchFamily="34" charset="0"/>
              <a:buNone/>
            </a:pPr>
            <a:r>
              <a:rPr lang="en-CA" sz="1200" b="1" i="0" u="sng" strike="noStrike" kern="1200" baseline="0" dirty="0" smtClean="0">
                <a:solidFill>
                  <a:schemeClr val="tx1"/>
                </a:solidFill>
                <a:latin typeface="+mn-lt"/>
                <a:ea typeface="+mn-ea"/>
                <a:cs typeface="+mn-cs"/>
              </a:rPr>
              <a:t>Carbon Offsets</a:t>
            </a:r>
          </a:p>
          <a:p>
            <a:pPr marL="171450" indent="-171450">
              <a:buFont typeface="Arial" panose="020B0604020202020204" pitchFamily="34" charset="0"/>
              <a:buChar char="•"/>
            </a:pPr>
            <a:r>
              <a:rPr lang="en-CA" sz="1200" b="0" i="0" u="none" strike="noStrike" kern="1200" baseline="0" dirty="0" smtClean="0">
                <a:solidFill>
                  <a:schemeClr val="tx1"/>
                </a:solidFill>
                <a:latin typeface="+mn-lt"/>
                <a:ea typeface="+mn-ea"/>
                <a:cs typeface="+mn-cs"/>
              </a:rPr>
              <a:t>In partnership with other jurisdictions, exploring ways to develop a carbon offset program involving agriculture, forests and wetlands</a:t>
            </a:r>
            <a:endParaRPr lang="en-CA" b="1" u="sng" dirty="0"/>
          </a:p>
        </p:txBody>
      </p:sp>
      <p:sp>
        <p:nvSpPr>
          <p:cNvPr id="4" name="Slide Number Placeholder 3"/>
          <p:cNvSpPr>
            <a:spLocks noGrp="1"/>
          </p:cNvSpPr>
          <p:nvPr>
            <p:ph type="sldNum" sz="quarter" idx="10"/>
          </p:nvPr>
        </p:nvSpPr>
        <p:spPr/>
        <p:txBody>
          <a:bodyPr/>
          <a:lstStyle/>
          <a:p>
            <a:fld id="{77D464BE-F39C-4FFC-B63C-FC9AADD8296A}" type="slidenum">
              <a:rPr lang="en-CA" smtClean="0"/>
              <a:t>11</a:t>
            </a:fld>
            <a:endParaRPr lang="en-CA"/>
          </a:p>
        </p:txBody>
      </p:sp>
    </p:spTree>
    <p:extLst>
      <p:ext uri="{BB962C8B-B14F-4D97-AF65-F5344CB8AC3E}">
        <p14:creationId xmlns:p14="http://schemas.microsoft.com/office/powerpoint/2010/main" val="3252245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Suggested Speaking Points:</a:t>
            </a:r>
          </a:p>
          <a:p>
            <a:endParaRPr lang="en-CA" sz="1200" b="0" i="0" u="none" strike="noStrike" kern="1200" baseline="0" dirty="0" smtClean="0">
              <a:solidFill>
                <a:schemeClr val="tx1"/>
              </a:solidFill>
              <a:latin typeface="+mn-lt"/>
              <a:ea typeface="+mn-ea"/>
              <a:cs typeface="+mn-cs"/>
            </a:endParaRPr>
          </a:p>
          <a:p>
            <a:r>
              <a:rPr lang="en-CA" sz="1200" b="0" i="0" u="none" strike="noStrike" kern="1200" baseline="0" dirty="0" smtClean="0">
                <a:solidFill>
                  <a:schemeClr val="tx1"/>
                </a:solidFill>
                <a:latin typeface="+mn-lt"/>
                <a:ea typeface="+mn-ea"/>
                <a:cs typeface="+mn-cs"/>
              </a:rPr>
              <a:t>Climate change poses real and potentially significant challenges to our environment, economy and the social fabric of our communities. Many regions across Canada have experienced extreme weather events such as flooding, drought, blizzards, hurricanes, tornadoes heat waves and wildfires. These extreme weather events are becoming more common and more severe. The expectation is that this will continue into the future.</a:t>
            </a:r>
          </a:p>
          <a:p>
            <a:endParaRPr lang="en-CA" sz="1200" b="0" i="0" u="none" strike="noStrike" kern="1200" baseline="0" dirty="0" smtClean="0">
              <a:solidFill>
                <a:schemeClr val="tx1"/>
              </a:solidFill>
              <a:latin typeface="+mn-lt"/>
              <a:ea typeface="+mn-ea"/>
              <a:cs typeface="+mn-cs"/>
            </a:endParaRPr>
          </a:p>
          <a:p>
            <a:r>
              <a:rPr lang="en-CA" sz="1200" b="0" i="0" u="none" strike="noStrike" kern="1200" baseline="0" dirty="0" smtClean="0">
                <a:solidFill>
                  <a:schemeClr val="tx1"/>
                </a:solidFill>
                <a:latin typeface="+mn-lt"/>
                <a:ea typeface="+mn-ea"/>
                <a:cs typeface="+mn-cs"/>
              </a:rPr>
              <a:t>Manitoba is considering the following actions to support the adaptation keystone:</a:t>
            </a:r>
          </a:p>
          <a:p>
            <a:endParaRPr lang="en-CA" sz="1200" b="0" i="0" u="none" strike="noStrike" kern="1200" baseline="0" dirty="0" smtClean="0">
              <a:solidFill>
                <a:schemeClr val="tx1"/>
              </a:solidFill>
              <a:latin typeface="+mn-lt"/>
              <a:ea typeface="+mn-ea"/>
              <a:cs typeface="+mn-cs"/>
            </a:endParaRPr>
          </a:p>
          <a:p>
            <a:r>
              <a:rPr lang="en-CA" sz="1200" b="1" i="0" u="sng" strike="noStrike" kern="1200" baseline="0" dirty="0" smtClean="0">
                <a:solidFill>
                  <a:schemeClr val="tx1"/>
                </a:solidFill>
                <a:latin typeface="+mn-lt"/>
                <a:ea typeface="+mn-ea"/>
                <a:cs typeface="+mn-cs"/>
              </a:rPr>
              <a:t>Climate Knowledge</a:t>
            </a:r>
          </a:p>
          <a:p>
            <a:pPr marL="171450" indent="-171450">
              <a:buFont typeface="Arial" panose="020B0604020202020204" pitchFamily="34" charset="0"/>
              <a:buChar char="•"/>
            </a:pPr>
            <a:r>
              <a:rPr lang="en-CA" sz="1200" b="0" kern="1200" dirty="0" smtClean="0">
                <a:solidFill>
                  <a:schemeClr val="tx1"/>
                </a:solidFill>
                <a:latin typeface="+mn-lt"/>
                <a:ea typeface="+mn-ea"/>
                <a:cs typeface="+mn-cs"/>
              </a:rPr>
              <a:t>Supporting the Prairie Climate Centre</a:t>
            </a:r>
            <a:r>
              <a:rPr lang="en-CA" sz="1200" b="0" kern="1200" baseline="0" dirty="0" smtClean="0">
                <a:solidFill>
                  <a:schemeClr val="tx1"/>
                </a:solidFill>
                <a:latin typeface="+mn-lt"/>
                <a:ea typeface="+mn-ea"/>
                <a:cs typeface="+mn-cs"/>
              </a:rPr>
              <a:t> as it provides </a:t>
            </a:r>
            <a:r>
              <a:rPr lang="en-CA" sz="1200" b="0" i="0" u="none" strike="noStrike" kern="1200" baseline="0" dirty="0" smtClean="0">
                <a:solidFill>
                  <a:schemeClr val="tx1"/>
                </a:solidFill>
                <a:latin typeface="+mn-lt"/>
                <a:ea typeface="+mn-ea"/>
                <a:cs typeface="+mn-cs"/>
              </a:rPr>
              <a:t>governments, businesses, non-government organizations and sectors with reliable climate data and information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kern="1200" dirty="0" smtClean="0">
                <a:solidFill>
                  <a:schemeClr val="tx1"/>
                </a:solidFill>
                <a:latin typeface="+mn-lt"/>
                <a:ea typeface="+mn-ea"/>
                <a:cs typeface="+mn-cs"/>
              </a:rPr>
              <a:t>Establishing a Sustainable</a:t>
            </a:r>
            <a:r>
              <a:rPr lang="en-CA" sz="1200" b="0" kern="1200" baseline="0" dirty="0" smtClean="0">
                <a:solidFill>
                  <a:schemeClr val="tx1"/>
                </a:solidFill>
                <a:latin typeface="+mn-lt"/>
                <a:ea typeface="+mn-ea"/>
                <a:cs typeface="+mn-cs"/>
              </a:rPr>
              <a:t> Agricultural Centre to </a:t>
            </a:r>
            <a:r>
              <a:rPr lang="en-CA" sz="1200" b="0" i="0" u="none" strike="noStrike" kern="1200" baseline="0" dirty="0" smtClean="0">
                <a:solidFill>
                  <a:schemeClr val="tx1"/>
                </a:solidFill>
                <a:latin typeface="+mn-lt"/>
                <a:ea typeface="+mn-ea"/>
                <a:cs typeface="+mn-cs"/>
              </a:rPr>
              <a:t>build capacity for agriculture-related climate change research that supports agricultural production, decreased emissions of greenhouse gases, enhanced sequestration of carbon in soil and greater resiliency to extreme weather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i="0" u="none" strike="noStrike" kern="1200" baseline="0" dirty="0" smtClean="0">
                <a:solidFill>
                  <a:schemeClr val="tx1"/>
                </a:solidFill>
                <a:latin typeface="+mn-lt"/>
                <a:ea typeface="+mn-ea"/>
                <a:cs typeface="+mn-cs"/>
              </a:rPr>
              <a:t>Incorporating Indigenous knowledge into the Climate and Green Plan, particularly as it relates to impacts on nature and the continuation of sustainable traditional hunting, fishing and other food gathering activities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b="1" i="0" u="sng" strike="noStrike" kern="1200" baseline="0" dirty="0" smtClean="0">
                <a:solidFill>
                  <a:schemeClr val="tx1"/>
                </a:solidFill>
                <a:latin typeface="+mn-lt"/>
                <a:ea typeface="+mn-ea"/>
                <a:cs typeface="+mn-cs"/>
              </a:rPr>
              <a:t>Sustainable &amp; Climate Ready Communities.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i="0" u="none" strike="noStrike" kern="1200" baseline="0" dirty="0" smtClean="0">
                <a:solidFill>
                  <a:schemeClr val="tx1"/>
                </a:solidFill>
                <a:latin typeface="+mn-lt"/>
                <a:ea typeface="+mn-ea"/>
                <a:cs typeface="+mn-cs"/>
              </a:rPr>
              <a:t>Developing disaster risk assessments to help plan and prepare for climate-related risks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smtClean="0">
                <a:solidFill>
                  <a:schemeClr val="tx1"/>
                </a:solidFill>
                <a:latin typeface="+mn-lt"/>
                <a:ea typeface="+mn-ea"/>
                <a:cs typeface="+mn-cs"/>
              </a:rPr>
              <a:t>Designing</a:t>
            </a:r>
            <a:r>
              <a:rPr lang="en-CA" sz="1200" kern="1200" baseline="0" dirty="0" smtClean="0">
                <a:solidFill>
                  <a:schemeClr val="tx1"/>
                </a:solidFill>
                <a:latin typeface="+mn-lt"/>
                <a:ea typeface="+mn-ea"/>
                <a:cs typeface="+mn-cs"/>
              </a:rPr>
              <a:t> </a:t>
            </a:r>
            <a:r>
              <a:rPr lang="en-CA" sz="1200" b="0" i="0" u="none" strike="noStrike" kern="1200" baseline="0" dirty="0" smtClean="0">
                <a:solidFill>
                  <a:schemeClr val="tx1"/>
                </a:solidFill>
                <a:latin typeface="+mn-lt"/>
                <a:ea typeface="+mn-ea"/>
                <a:cs typeface="+mn-cs"/>
              </a:rPr>
              <a:t>our homes, communities and cities to be more resilient to a changing climate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b="1" i="0" u="sng" strike="noStrike" kern="1200" baseline="0" dirty="0" smtClean="0">
                <a:solidFill>
                  <a:schemeClr val="tx1"/>
                </a:solidFill>
                <a:latin typeface="+mn-lt"/>
                <a:ea typeface="+mn-ea"/>
                <a:cs typeface="+mn-cs"/>
              </a:rPr>
              <a:t>Sustainable Agriculture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solidFill>
                  <a:schemeClr val="tx1"/>
                </a:solidFill>
              </a:rPr>
              <a:t>Using satellites, drones, and tractor sensors to gain</a:t>
            </a:r>
            <a:r>
              <a:rPr lang="en-CA" baseline="0" dirty="0" smtClean="0">
                <a:solidFill>
                  <a:schemeClr val="tx1"/>
                </a:solidFill>
              </a:rPr>
              <a:t> access to better data for on-farm management input costs and crop yields</a:t>
            </a:r>
            <a:endParaRPr lang="en-CA"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endParaRPr lang="en-CA" b="1" u="sng" dirty="0"/>
          </a:p>
        </p:txBody>
      </p:sp>
      <p:sp>
        <p:nvSpPr>
          <p:cNvPr id="4" name="Slide Number Placeholder 3"/>
          <p:cNvSpPr>
            <a:spLocks noGrp="1"/>
          </p:cNvSpPr>
          <p:nvPr>
            <p:ph type="sldNum" sz="quarter" idx="10"/>
          </p:nvPr>
        </p:nvSpPr>
        <p:spPr/>
        <p:txBody>
          <a:bodyPr/>
          <a:lstStyle/>
          <a:p>
            <a:fld id="{77D464BE-F39C-4FFC-B63C-FC9AADD8296A}" type="slidenum">
              <a:rPr lang="en-CA" smtClean="0"/>
              <a:t>13</a:t>
            </a:fld>
            <a:endParaRPr lang="en-CA"/>
          </a:p>
        </p:txBody>
      </p:sp>
    </p:spTree>
    <p:extLst>
      <p:ext uri="{BB962C8B-B14F-4D97-AF65-F5344CB8AC3E}">
        <p14:creationId xmlns:p14="http://schemas.microsoft.com/office/powerpoint/2010/main" val="4028763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2197100" y="2743200"/>
            <a:ext cx="3429000" cy="1638300"/>
          </a:xfrm>
        </p:spPr>
        <p:txBody>
          <a:bodyPr anchor="b" anchorCtr="0"/>
          <a:lstStyle>
            <a:lvl1pPr>
              <a:lnSpc>
                <a:spcPts val="3600"/>
              </a:lnSpc>
              <a:defRPr>
                <a:solidFill>
                  <a:schemeClr val="bg1"/>
                </a:solidFill>
              </a:defRPr>
            </a:lvl1pPr>
          </a:lstStyle>
          <a:p>
            <a:r>
              <a:rPr lang="en-CA" dirty="0" smtClean="0"/>
              <a:t>Click to edit Master title style</a:t>
            </a:r>
            <a:endParaRPr lang="en-US" dirty="0"/>
          </a:p>
        </p:txBody>
      </p:sp>
      <p:sp>
        <p:nvSpPr>
          <p:cNvPr id="3" name="Subtitle 2"/>
          <p:cNvSpPr>
            <a:spLocks noGrp="1"/>
          </p:cNvSpPr>
          <p:nvPr>
            <p:ph type="subTitle" idx="1"/>
          </p:nvPr>
        </p:nvSpPr>
        <p:spPr>
          <a:xfrm>
            <a:off x="2197100" y="4622800"/>
            <a:ext cx="3187700" cy="1447800"/>
          </a:xfrm>
        </p:spPr>
        <p:txBody>
          <a:bodyPr lIns="0" tIns="0" rIns="0" bIns="0"/>
          <a:lstStyle>
            <a:lvl1pPr marL="0" indent="0" algn="l">
              <a:lnSpc>
                <a:spcPts val="3000"/>
              </a:lnSpc>
              <a:spcBef>
                <a:spcPts val="0"/>
              </a:spcBef>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Click to edit Master subtitle style</a:t>
            </a:r>
            <a:endParaRPr lang="en-US" dirty="0"/>
          </a:p>
        </p:txBody>
      </p:sp>
      <p:sp>
        <p:nvSpPr>
          <p:cNvPr id="4" name="Date Placeholder 3"/>
          <p:cNvSpPr>
            <a:spLocks noGrp="1"/>
          </p:cNvSpPr>
          <p:nvPr>
            <p:ph type="dt" sz="half" idx="10"/>
          </p:nvPr>
        </p:nvSpPr>
        <p:spPr/>
        <p:txBody>
          <a:bodyPr/>
          <a:lstStyle/>
          <a:p>
            <a:fld id="{C0501712-4736-E847-AE65-9B0B6D29FB70}" type="datetimeFigureOut">
              <a:rPr lang="en-US" smtClean="0"/>
              <a:t>11/17/2017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9DE721-F9EB-2E48-9B06-0D6F1137FA59}" type="slidenum">
              <a:rPr lang="en-US" smtClean="0"/>
              <a:t>‹#›</a:t>
            </a:fld>
            <a:endParaRPr lang="en-US"/>
          </a:p>
        </p:txBody>
      </p:sp>
      <p:cxnSp>
        <p:nvCxnSpPr>
          <p:cNvPr id="9" name="Straight Connector 8"/>
          <p:cNvCxnSpPr/>
          <p:nvPr userDrawn="1"/>
        </p:nvCxnSpPr>
        <p:spPr>
          <a:xfrm>
            <a:off x="2197100" y="4495800"/>
            <a:ext cx="4038600" cy="0"/>
          </a:xfrm>
          <a:prstGeom prst="line">
            <a:avLst/>
          </a:prstGeom>
          <a:ln>
            <a:solidFill>
              <a:srgbClr val="8AC86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089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C0501712-4736-E847-AE65-9B0B6D29FB70}" type="datetimeFigureOut">
              <a:rPr lang="en-US" smtClean="0"/>
              <a:t>11/17/2017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9DE721-F9EB-2E48-9B06-0D6F1137FA59}" type="slidenum">
              <a:rPr lang="en-US" smtClean="0"/>
              <a:t>‹#›</a:t>
            </a:fld>
            <a:endParaRPr lang="en-US"/>
          </a:p>
        </p:txBody>
      </p:sp>
    </p:spTree>
    <p:extLst>
      <p:ext uri="{BB962C8B-B14F-4D97-AF65-F5344CB8AC3E}">
        <p14:creationId xmlns:p14="http://schemas.microsoft.com/office/powerpoint/2010/main" val="2222438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C0501712-4736-E847-AE65-9B0B6D29FB70}" type="datetimeFigureOut">
              <a:rPr lang="en-US" smtClean="0"/>
              <a:t>11/17/2017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9DE721-F9EB-2E48-9B06-0D6F1137FA59}" type="slidenum">
              <a:rPr lang="en-US" smtClean="0"/>
              <a:t>‹#›</a:t>
            </a:fld>
            <a:endParaRPr lang="en-US"/>
          </a:p>
        </p:txBody>
      </p:sp>
    </p:spTree>
    <p:extLst>
      <p:ext uri="{BB962C8B-B14F-4D97-AF65-F5344CB8AC3E}">
        <p14:creationId xmlns:p14="http://schemas.microsoft.com/office/powerpoint/2010/main" val="3024653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C0501712-4736-E847-AE65-9B0B6D29FB70}" type="datetimeFigureOut">
              <a:rPr lang="en-US" smtClean="0"/>
              <a:t>11/17/2017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9DE721-F9EB-2E48-9B06-0D6F1137FA59}" type="slidenum">
              <a:rPr lang="en-US" smtClean="0"/>
              <a:t>‹#›</a:t>
            </a:fld>
            <a:endParaRPr lang="en-US"/>
          </a:p>
        </p:txBody>
      </p:sp>
    </p:spTree>
    <p:extLst>
      <p:ext uri="{BB962C8B-B14F-4D97-AF65-F5344CB8AC3E}">
        <p14:creationId xmlns:p14="http://schemas.microsoft.com/office/powerpoint/2010/main" val="3216788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C0501712-4736-E847-AE65-9B0B6D29FB70}" type="datetimeFigureOut">
              <a:rPr lang="en-US" smtClean="0"/>
              <a:t>11/17/2017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9DE721-F9EB-2E48-9B06-0D6F1137FA59}" type="slidenum">
              <a:rPr lang="en-US" smtClean="0"/>
              <a:t>‹#›</a:t>
            </a:fld>
            <a:endParaRPr lang="en-US"/>
          </a:p>
        </p:txBody>
      </p:sp>
    </p:spTree>
    <p:extLst>
      <p:ext uri="{BB962C8B-B14F-4D97-AF65-F5344CB8AC3E}">
        <p14:creationId xmlns:p14="http://schemas.microsoft.com/office/powerpoint/2010/main" val="2014951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C0501712-4736-E847-AE65-9B0B6D29FB70}" type="datetimeFigureOut">
              <a:rPr lang="en-US" smtClean="0"/>
              <a:t>11/17/2017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9DE721-F9EB-2E48-9B06-0D6F1137FA59}" type="slidenum">
              <a:rPr lang="en-US" smtClean="0"/>
              <a:t>‹#›</a:t>
            </a:fld>
            <a:endParaRPr lang="en-US"/>
          </a:p>
        </p:txBody>
      </p:sp>
    </p:spTree>
    <p:extLst>
      <p:ext uri="{BB962C8B-B14F-4D97-AF65-F5344CB8AC3E}">
        <p14:creationId xmlns:p14="http://schemas.microsoft.com/office/powerpoint/2010/main" val="3575458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C0501712-4736-E847-AE65-9B0B6D29FB70}" type="datetimeFigureOut">
              <a:rPr lang="en-US" smtClean="0"/>
              <a:t>11/17/2017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9DE721-F9EB-2E48-9B06-0D6F1137FA59}" type="slidenum">
              <a:rPr lang="en-US" smtClean="0"/>
              <a:t>‹#›</a:t>
            </a:fld>
            <a:endParaRPr lang="en-US"/>
          </a:p>
        </p:txBody>
      </p:sp>
    </p:spTree>
    <p:extLst>
      <p:ext uri="{BB962C8B-B14F-4D97-AF65-F5344CB8AC3E}">
        <p14:creationId xmlns:p14="http://schemas.microsoft.com/office/powerpoint/2010/main" val="3221972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C0501712-4736-E847-AE65-9B0B6D29FB70}" type="datetimeFigureOut">
              <a:rPr lang="en-US" smtClean="0"/>
              <a:t>11/17/2017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9DE721-F9EB-2E48-9B06-0D6F1137FA59}" type="slidenum">
              <a:rPr lang="en-US" smtClean="0"/>
              <a:t>‹#›</a:t>
            </a:fld>
            <a:endParaRPr lang="en-US"/>
          </a:p>
        </p:txBody>
      </p:sp>
    </p:spTree>
    <p:extLst>
      <p:ext uri="{BB962C8B-B14F-4D97-AF65-F5344CB8AC3E}">
        <p14:creationId xmlns:p14="http://schemas.microsoft.com/office/powerpoint/2010/main" val="2496317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501712-4736-E847-AE65-9B0B6D29FB70}" type="datetimeFigureOut">
              <a:rPr lang="en-US" smtClean="0"/>
              <a:t>11/17/2017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9DE721-F9EB-2E48-9B06-0D6F1137FA59}" type="slidenum">
              <a:rPr lang="en-US" smtClean="0"/>
              <a:t>‹#›</a:t>
            </a:fld>
            <a:endParaRPr lang="en-US"/>
          </a:p>
        </p:txBody>
      </p:sp>
    </p:spTree>
    <p:extLst>
      <p:ext uri="{BB962C8B-B14F-4D97-AF65-F5344CB8AC3E}">
        <p14:creationId xmlns:p14="http://schemas.microsoft.com/office/powerpoint/2010/main" val="2724851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C0501712-4736-E847-AE65-9B0B6D29FB70}" type="datetimeFigureOut">
              <a:rPr lang="en-US" smtClean="0"/>
              <a:t>11/17/2017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9DE721-F9EB-2E48-9B06-0D6F1137FA59}" type="slidenum">
              <a:rPr lang="en-US" smtClean="0"/>
              <a:t>‹#›</a:t>
            </a:fld>
            <a:endParaRPr lang="en-US"/>
          </a:p>
        </p:txBody>
      </p:sp>
    </p:spTree>
    <p:extLst>
      <p:ext uri="{BB962C8B-B14F-4D97-AF65-F5344CB8AC3E}">
        <p14:creationId xmlns:p14="http://schemas.microsoft.com/office/powerpoint/2010/main" val="1018205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C0501712-4736-E847-AE65-9B0B6D29FB70}" type="datetimeFigureOut">
              <a:rPr lang="en-US" smtClean="0"/>
              <a:t>11/17/2017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9DE721-F9EB-2E48-9B06-0D6F1137FA59}" type="slidenum">
              <a:rPr lang="en-US" smtClean="0"/>
              <a:t>‹#›</a:t>
            </a:fld>
            <a:endParaRPr lang="en-US"/>
          </a:p>
        </p:txBody>
      </p:sp>
    </p:spTree>
    <p:extLst>
      <p:ext uri="{BB962C8B-B14F-4D97-AF65-F5344CB8AC3E}">
        <p14:creationId xmlns:p14="http://schemas.microsoft.com/office/powerpoint/2010/main" val="551849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MB_Climate_and_Green_Plan_2017_PPT_Page_tk100.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346896" y="274638"/>
            <a:ext cx="7339904" cy="1143000"/>
          </a:xfrm>
          <a:prstGeom prst="rect">
            <a:avLst/>
          </a:prstGeom>
        </p:spPr>
        <p:txBody>
          <a:bodyPr vert="horz" lIns="0" tIns="0" rIns="0" bIns="0" rtlCol="0" anchor="ctr" anchorCtr="0">
            <a:normAutofit/>
          </a:bodyPr>
          <a:lstStyle/>
          <a:p>
            <a:r>
              <a:rPr lang="en-CA" dirty="0" smtClean="0"/>
              <a:t>Click to edit Master title style</a:t>
            </a:r>
            <a:endParaRPr lang="en-US" dirty="0"/>
          </a:p>
        </p:txBody>
      </p:sp>
      <p:sp>
        <p:nvSpPr>
          <p:cNvPr id="3" name="Text Placeholder 2"/>
          <p:cNvSpPr>
            <a:spLocks noGrp="1"/>
          </p:cNvSpPr>
          <p:nvPr>
            <p:ph type="body" idx="1"/>
          </p:nvPr>
        </p:nvSpPr>
        <p:spPr>
          <a:xfrm>
            <a:off x="1346896" y="1600200"/>
            <a:ext cx="7339904" cy="4525963"/>
          </a:xfrm>
          <a:prstGeom prst="rect">
            <a:avLst/>
          </a:prstGeom>
        </p:spPr>
        <p:txBody>
          <a:bodyPr vert="horz" lIns="0" tIns="0" rIns="0" bIns="0" rtlCol="0">
            <a:normAutofit/>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501712-4736-E847-AE65-9B0B6D29FB70}" type="datetimeFigureOut">
              <a:rPr lang="en-US" smtClean="0"/>
              <a:t>11/17/2017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9DE721-F9EB-2E48-9B06-0D6F1137FA59}" type="slidenum">
              <a:rPr lang="en-US" smtClean="0"/>
              <a:t>‹#›</a:t>
            </a:fld>
            <a:endParaRPr lang="en-US"/>
          </a:p>
        </p:txBody>
      </p:sp>
    </p:spTree>
    <p:extLst>
      <p:ext uri="{BB962C8B-B14F-4D97-AF65-F5344CB8AC3E}">
        <p14:creationId xmlns:p14="http://schemas.microsoft.com/office/powerpoint/2010/main" val="2124755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3600" b="1" kern="1200">
          <a:solidFill>
            <a:srgbClr val="1E3641"/>
          </a:solidFill>
          <a:latin typeface="+mj-lt"/>
          <a:ea typeface="+mj-ea"/>
          <a:cs typeface="+mj-cs"/>
        </a:defRPr>
      </a:lvl1pPr>
    </p:titleStyle>
    <p:bodyStyle>
      <a:lvl1pPr marL="342900" indent="-342900" algn="l" defTabSz="457200" rtl="0" eaLnBrk="1" latinLnBrk="0" hangingPunct="1">
        <a:spcBef>
          <a:spcPct val="20000"/>
        </a:spcBef>
        <a:buClr>
          <a:srgbClr val="476978"/>
        </a:buClr>
        <a:buFont typeface="Arial"/>
        <a:buChar char="•"/>
        <a:defRPr sz="3000" kern="1200">
          <a:solidFill>
            <a:schemeClr val="tx1"/>
          </a:solidFill>
          <a:latin typeface="+mn-lt"/>
          <a:ea typeface="+mn-ea"/>
          <a:cs typeface="+mn-cs"/>
        </a:defRPr>
      </a:lvl1pPr>
      <a:lvl2pPr marL="742950" indent="-285750" algn="l" defTabSz="457200" rtl="0" eaLnBrk="1" latinLnBrk="0" hangingPunct="1">
        <a:spcBef>
          <a:spcPct val="20000"/>
        </a:spcBef>
        <a:buClr>
          <a:srgbClr val="476978"/>
        </a:buClr>
        <a:buFont typeface="Lucida Grande"/>
        <a:buChar char="-"/>
        <a:defRPr sz="2600" kern="1200">
          <a:solidFill>
            <a:schemeClr val="tx1"/>
          </a:solidFill>
          <a:latin typeface="+mn-lt"/>
          <a:ea typeface="+mn-ea"/>
          <a:cs typeface="+mn-cs"/>
        </a:defRPr>
      </a:lvl2pPr>
      <a:lvl3pPr marL="1143000" indent="-228600" algn="l" defTabSz="457200" rtl="0" eaLnBrk="1" latinLnBrk="0" hangingPunct="1">
        <a:spcBef>
          <a:spcPct val="20000"/>
        </a:spcBef>
        <a:buClr>
          <a:srgbClr val="476978"/>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rgbClr val="476978"/>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476978"/>
        </a:buClr>
        <a:buFont typeface="Lucida Grande"/>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Climate and Green Plan Town Hall </a:t>
            </a:r>
            <a:r>
              <a:rPr lang="en-US" dirty="0" smtClean="0"/>
              <a:t>Toolkit</a:t>
            </a:r>
            <a:endParaRPr lang="en-US" dirty="0"/>
          </a:p>
        </p:txBody>
      </p:sp>
      <p:sp>
        <p:nvSpPr>
          <p:cNvPr id="3" name="Subtitle 2"/>
          <p:cNvSpPr>
            <a:spLocks noGrp="1"/>
          </p:cNvSpPr>
          <p:nvPr>
            <p:ph type="subTitle" idx="1"/>
          </p:nvPr>
        </p:nvSpPr>
        <p:spPr/>
        <p:txBody>
          <a:bodyPr/>
          <a:lstStyle/>
          <a:p>
            <a:r>
              <a:rPr lang="en-US" dirty="0" smtClean="0"/>
              <a:t>Climate Pillar</a:t>
            </a:r>
            <a:endParaRPr lang="en-US" dirty="0"/>
          </a:p>
        </p:txBody>
      </p:sp>
    </p:spTree>
    <p:extLst>
      <p:ext uri="{BB962C8B-B14F-4D97-AF65-F5344CB8AC3E}">
        <p14:creationId xmlns:p14="http://schemas.microsoft.com/office/powerpoint/2010/main" val="17670831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rgbClr val="712D82"/>
                </a:solidFill>
              </a:rPr>
              <a:t>Sector Emissions Reductions</a:t>
            </a:r>
            <a:endParaRPr lang="en-CA" dirty="0">
              <a:solidFill>
                <a:srgbClr val="712D82"/>
              </a:solidFill>
            </a:endParaRPr>
          </a:p>
        </p:txBody>
      </p:sp>
      <p:graphicFrame>
        <p:nvGraphicFramePr>
          <p:cNvPr id="5" name="Table 4"/>
          <p:cNvGraphicFramePr>
            <a:graphicFrameLocks noGrp="1"/>
          </p:cNvGraphicFramePr>
          <p:nvPr>
            <p:extLst/>
          </p:nvPr>
        </p:nvGraphicFramePr>
        <p:xfrm>
          <a:off x="695271" y="1632548"/>
          <a:ext cx="8024744" cy="4180058"/>
        </p:xfrm>
        <a:graphic>
          <a:graphicData uri="http://schemas.openxmlformats.org/drawingml/2006/table">
            <a:tbl>
              <a:tblPr firstRow="1" bandRow="1">
                <a:tableStyleId>{D27102A9-8310-4765-A935-A1911B00CA55}</a:tableStyleId>
              </a:tblPr>
              <a:tblGrid>
                <a:gridCol w="2583075">
                  <a:extLst>
                    <a:ext uri="{9D8B030D-6E8A-4147-A177-3AD203B41FA5}">
                      <a16:colId xmlns:a16="http://schemas.microsoft.com/office/drawing/2014/main" val="1740751014"/>
                    </a:ext>
                  </a:extLst>
                </a:gridCol>
                <a:gridCol w="5441669">
                  <a:extLst>
                    <a:ext uri="{9D8B030D-6E8A-4147-A177-3AD203B41FA5}">
                      <a16:colId xmlns:a16="http://schemas.microsoft.com/office/drawing/2014/main" val="1924599607"/>
                    </a:ext>
                  </a:extLst>
                </a:gridCol>
              </a:tblGrid>
              <a:tr h="613898">
                <a:tc>
                  <a:txBody>
                    <a:bodyPr/>
                    <a:lstStyle/>
                    <a:p>
                      <a:pPr algn="ctr"/>
                      <a:r>
                        <a:rPr lang="en-CA" sz="2400" b="1" kern="1200" baseline="0" dirty="0" smtClean="0">
                          <a:solidFill>
                            <a:srgbClr val="712D82"/>
                          </a:solidFill>
                          <a:latin typeface="+mn-lt"/>
                          <a:ea typeface="+mn-ea"/>
                          <a:cs typeface="+mn-cs"/>
                        </a:rPr>
                        <a:t>Actions</a:t>
                      </a:r>
                      <a:endParaRPr lang="en-CA" sz="2400" b="1" kern="1200" baseline="0" dirty="0">
                        <a:solidFill>
                          <a:srgbClr val="712D82"/>
                        </a:solidFill>
                        <a:latin typeface="+mn-lt"/>
                        <a:ea typeface="+mn-ea"/>
                        <a:cs typeface="+mn-cs"/>
                      </a:endParaRPr>
                    </a:p>
                  </a:txBody>
                  <a:tcPr anchor="b">
                    <a:lnT w="12700" cap="flat" cmpd="sng" algn="ctr">
                      <a:noFill/>
                      <a:prstDash val="solid"/>
                      <a:round/>
                      <a:headEnd type="none" w="med" len="med"/>
                      <a:tailEnd type="none" w="med" len="med"/>
                    </a:lnT>
                    <a:lnB w="19050" cap="flat" cmpd="sng" algn="ctr">
                      <a:solidFill>
                        <a:srgbClr val="712D82"/>
                      </a:solidFill>
                      <a:prstDash val="solid"/>
                      <a:round/>
                      <a:headEnd type="none" w="med" len="med"/>
                      <a:tailEnd type="none" w="med" len="med"/>
                    </a:lnB>
                    <a:solidFill>
                      <a:schemeClr val="bg1"/>
                    </a:solidFill>
                  </a:tcPr>
                </a:tc>
                <a:tc>
                  <a:txBody>
                    <a:bodyPr/>
                    <a:lstStyle/>
                    <a:p>
                      <a:pPr marL="0" algn="l" defTabSz="914400" rtl="0" eaLnBrk="1" latinLnBrk="0" hangingPunct="1"/>
                      <a:endParaRPr lang="en-CA" sz="1800" b="0" kern="1200" baseline="0" dirty="0">
                        <a:solidFill>
                          <a:schemeClr val="lt1"/>
                        </a:solidFill>
                        <a:latin typeface="+mn-lt"/>
                        <a:ea typeface="+mn-ea"/>
                        <a:cs typeface="+mn-cs"/>
                      </a:endParaRPr>
                    </a:p>
                  </a:txBody>
                  <a:tcPr>
                    <a:lnT w="12700" cap="flat" cmpd="sng" algn="ctr">
                      <a:noFill/>
                      <a:prstDash val="solid"/>
                      <a:round/>
                      <a:headEnd type="none" w="med" len="med"/>
                      <a:tailEnd type="none" w="med" len="med"/>
                    </a:lnT>
                    <a:lnB w="19050" cap="flat" cmpd="sng" algn="ctr">
                      <a:solidFill>
                        <a:srgbClr val="712D82"/>
                      </a:solidFill>
                      <a:prstDash val="solid"/>
                      <a:round/>
                      <a:headEnd type="none" w="med" len="med"/>
                      <a:tailEnd type="none" w="med" len="med"/>
                    </a:lnB>
                    <a:solidFill>
                      <a:schemeClr val="bg1"/>
                    </a:solidFill>
                  </a:tcPr>
                </a:tc>
                <a:extLst>
                  <a:ext uri="{0D108BD9-81ED-4DB2-BD59-A6C34878D82A}">
                    <a16:rowId xmlns:a16="http://schemas.microsoft.com/office/drawing/2014/main" val="1951512160"/>
                  </a:ext>
                </a:extLst>
              </a:tr>
              <a:tr h="613898">
                <a:tc>
                  <a:txBody>
                    <a:bodyPr/>
                    <a:lstStyle/>
                    <a:p>
                      <a:r>
                        <a:rPr lang="en-CA" sz="1800" b="0" dirty="0" smtClean="0">
                          <a:solidFill>
                            <a:schemeClr val="tx1"/>
                          </a:solidFill>
                        </a:rPr>
                        <a:t>Transportation</a:t>
                      </a:r>
                      <a:endParaRPr lang="en-CA" sz="1800" b="0" dirty="0">
                        <a:solidFill>
                          <a:schemeClr val="tx1"/>
                        </a:solidFill>
                      </a:endParaRPr>
                    </a:p>
                  </a:txBody>
                  <a:tcPr>
                    <a:lnT w="19050" cap="flat" cmpd="sng" algn="ctr">
                      <a:solidFill>
                        <a:srgbClr val="712D82"/>
                      </a:solidFill>
                      <a:prstDash val="solid"/>
                      <a:round/>
                      <a:headEnd type="none" w="med" len="med"/>
                      <a:tailEnd type="none" w="med" len="med"/>
                    </a:lnT>
                    <a:lnB w="19050" cap="flat" cmpd="sng" algn="ctr">
                      <a:solidFill>
                        <a:srgbClr val="712D82"/>
                      </a:solidFill>
                      <a:prstDash val="solid"/>
                      <a:round/>
                      <a:headEnd type="none" w="med" len="med"/>
                      <a:tailEnd type="none" w="med" len="med"/>
                    </a:lnB>
                    <a:solidFill>
                      <a:schemeClr val="bg1"/>
                    </a:solidFill>
                  </a:tcPr>
                </a:tc>
                <a:tc>
                  <a:txBody>
                    <a:bodyPr/>
                    <a:lstStyle/>
                    <a:p>
                      <a:pPr marL="342900" indent="-342900" algn="l" defTabSz="914400" rtl="0" eaLnBrk="1" latinLnBrk="0" hangingPunct="1">
                        <a:buFont typeface="Wingdings" panose="05000000000000000000" pitchFamily="2" charset="2"/>
                        <a:buChar char="§"/>
                      </a:pPr>
                      <a:r>
                        <a:rPr lang="en-CA" sz="1800" b="0" kern="1200" dirty="0" smtClean="0">
                          <a:solidFill>
                            <a:schemeClr val="tx1"/>
                          </a:solidFill>
                          <a:latin typeface="+mn-lt"/>
                          <a:ea typeface="+mn-ea"/>
                          <a:cs typeface="+mn-cs"/>
                        </a:rPr>
                        <a:t>C</a:t>
                      </a:r>
                      <a:r>
                        <a:rPr lang="en-CA" sz="1800" b="0" kern="1200" baseline="0" dirty="0" smtClean="0">
                          <a:solidFill>
                            <a:schemeClr val="tx1"/>
                          </a:solidFill>
                          <a:latin typeface="+mn-lt"/>
                          <a:ea typeface="+mn-ea"/>
                          <a:cs typeface="+mn-cs"/>
                        </a:rPr>
                        <a:t>lean biofuels</a:t>
                      </a:r>
                    </a:p>
                    <a:p>
                      <a:pPr marL="342900" indent="-342900" algn="l" defTabSz="914400" rtl="0" eaLnBrk="1" latinLnBrk="0" hangingPunct="1">
                        <a:buFont typeface="Wingdings" panose="05000000000000000000" pitchFamily="2" charset="2"/>
                        <a:buChar char="§"/>
                      </a:pPr>
                      <a:r>
                        <a:rPr lang="en-CA" sz="1800" b="0" kern="1200" baseline="0" dirty="0" smtClean="0">
                          <a:solidFill>
                            <a:schemeClr val="tx1"/>
                          </a:solidFill>
                          <a:latin typeface="+mn-lt"/>
                          <a:ea typeface="+mn-ea"/>
                          <a:cs typeface="+mn-cs"/>
                        </a:rPr>
                        <a:t>Electrifying transportation </a:t>
                      </a:r>
                    </a:p>
                    <a:p>
                      <a:pPr marL="342900" indent="-342900" algn="l" defTabSz="914400" rtl="0" eaLnBrk="1" latinLnBrk="0" hangingPunct="1">
                        <a:buFont typeface="Wingdings" panose="05000000000000000000" pitchFamily="2" charset="2"/>
                        <a:buChar char="§"/>
                      </a:pPr>
                      <a:r>
                        <a:rPr lang="en-CA" sz="1800" b="0" kern="1200" baseline="0" dirty="0" smtClean="0">
                          <a:solidFill>
                            <a:schemeClr val="tx1"/>
                          </a:solidFill>
                          <a:latin typeface="+mn-lt"/>
                          <a:ea typeface="+mn-ea"/>
                          <a:cs typeface="+mn-cs"/>
                        </a:rPr>
                        <a:t>Innovation in the trucking industry</a:t>
                      </a:r>
                    </a:p>
                    <a:p>
                      <a:pPr marL="342900" indent="-342900" algn="l" defTabSz="914400" rtl="0" eaLnBrk="1" latinLnBrk="0" hangingPunct="1">
                        <a:buFont typeface="Wingdings" panose="05000000000000000000" pitchFamily="2" charset="2"/>
                        <a:buChar char="§"/>
                      </a:pPr>
                      <a:r>
                        <a:rPr lang="en-CA" sz="1800" b="0" kern="1200" baseline="0" dirty="0" smtClean="0">
                          <a:solidFill>
                            <a:schemeClr val="tx1"/>
                          </a:solidFill>
                          <a:latin typeface="+mn-lt"/>
                          <a:ea typeface="+mn-ea"/>
                          <a:cs typeface="+mn-cs"/>
                        </a:rPr>
                        <a:t>Investing in active and public transit</a:t>
                      </a:r>
                      <a:endParaRPr lang="en-CA" sz="1800" b="0" kern="1200" dirty="0">
                        <a:solidFill>
                          <a:schemeClr val="tx1"/>
                        </a:solidFill>
                        <a:latin typeface="+mn-lt"/>
                        <a:ea typeface="+mn-ea"/>
                        <a:cs typeface="+mn-cs"/>
                      </a:endParaRPr>
                    </a:p>
                  </a:txBody>
                  <a:tcPr>
                    <a:lnT w="19050" cap="flat" cmpd="sng" algn="ctr">
                      <a:solidFill>
                        <a:srgbClr val="712D82"/>
                      </a:solidFill>
                      <a:prstDash val="solid"/>
                      <a:round/>
                      <a:headEnd type="none" w="med" len="med"/>
                      <a:tailEnd type="none" w="med" len="med"/>
                    </a:lnT>
                    <a:lnB w="19050" cap="flat" cmpd="sng" algn="ctr">
                      <a:solidFill>
                        <a:srgbClr val="712D82"/>
                      </a:solidFill>
                      <a:prstDash val="solid"/>
                      <a:round/>
                      <a:headEnd type="none" w="med" len="med"/>
                      <a:tailEnd type="none" w="med" len="med"/>
                    </a:lnB>
                    <a:solidFill>
                      <a:schemeClr val="bg1"/>
                    </a:solidFill>
                  </a:tcPr>
                </a:tc>
                <a:extLst>
                  <a:ext uri="{0D108BD9-81ED-4DB2-BD59-A6C34878D82A}">
                    <a16:rowId xmlns:a16="http://schemas.microsoft.com/office/drawing/2014/main" val="3071805221"/>
                  </a:ext>
                </a:extLst>
              </a:tr>
              <a:tr h="613898">
                <a:tc>
                  <a:txBody>
                    <a:bodyPr/>
                    <a:lstStyle/>
                    <a:p>
                      <a:r>
                        <a:rPr lang="en-CA" sz="1800" b="0" kern="1200" dirty="0" smtClean="0">
                          <a:solidFill>
                            <a:schemeClr val="tx1"/>
                          </a:solidFill>
                          <a:latin typeface="+mn-lt"/>
                          <a:ea typeface="+mn-ea"/>
                          <a:cs typeface="+mn-cs"/>
                        </a:rPr>
                        <a:t>Waste</a:t>
                      </a:r>
                      <a:endParaRPr lang="en-CA" sz="1800" b="0" kern="1200" dirty="0">
                        <a:solidFill>
                          <a:schemeClr val="tx1"/>
                        </a:solidFill>
                        <a:latin typeface="+mn-lt"/>
                        <a:ea typeface="+mn-ea"/>
                        <a:cs typeface="+mn-cs"/>
                      </a:endParaRPr>
                    </a:p>
                  </a:txBody>
                  <a:tcPr>
                    <a:lnT w="19050" cap="flat" cmpd="sng" algn="ctr">
                      <a:solidFill>
                        <a:srgbClr val="712D82"/>
                      </a:solidFill>
                      <a:prstDash val="solid"/>
                      <a:round/>
                      <a:headEnd type="none" w="med" len="med"/>
                      <a:tailEnd type="none" w="med" len="med"/>
                    </a:lnT>
                    <a:lnB w="19050" cap="flat" cmpd="sng" algn="ctr">
                      <a:solidFill>
                        <a:srgbClr val="712D82"/>
                      </a:solidFill>
                      <a:prstDash val="solid"/>
                      <a:round/>
                      <a:headEnd type="none" w="med" len="med"/>
                      <a:tailEnd type="none" w="med" len="med"/>
                    </a:lnB>
                    <a:solidFill>
                      <a:schemeClr val="bg1"/>
                    </a:solidFill>
                  </a:tcPr>
                </a:tc>
                <a:tc>
                  <a:txBody>
                    <a:bodyPr/>
                    <a:lstStyle/>
                    <a:p>
                      <a:pPr marL="342900" indent="-342900">
                        <a:buFont typeface="Wingdings" panose="05000000000000000000" pitchFamily="2" charset="2"/>
                        <a:buChar char="§"/>
                      </a:pPr>
                      <a:r>
                        <a:rPr lang="en-CA" sz="1800" kern="1200" dirty="0" smtClean="0">
                          <a:solidFill>
                            <a:schemeClr val="tx1"/>
                          </a:solidFill>
                          <a:latin typeface="+mn-lt"/>
                          <a:ea typeface="+mn-ea"/>
                          <a:cs typeface="+mn-cs"/>
                        </a:rPr>
                        <a:t>Diverting </a:t>
                      </a:r>
                      <a:r>
                        <a:rPr lang="en-CA" sz="1800" kern="1200" baseline="0" dirty="0" smtClean="0">
                          <a:solidFill>
                            <a:schemeClr val="tx1"/>
                          </a:solidFill>
                          <a:latin typeface="+mn-lt"/>
                          <a:ea typeface="+mn-ea"/>
                          <a:cs typeface="+mn-cs"/>
                        </a:rPr>
                        <a:t>waste from landfills</a:t>
                      </a:r>
                    </a:p>
                    <a:p>
                      <a:pPr marL="342900" indent="-342900">
                        <a:buFont typeface="Wingdings" panose="05000000000000000000" pitchFamily="2" charset="2"/>
                        <a:buChar char="§"/>
                      </a:pPr>
                      <a:r>
                        <a:rPr lang="en-CA" sz="1800" kern="1200" baseline="0" dirty="0" smtClean="0">
                          <a:solidFill>
                            <a:schemeClr val="tx1"/>
                          </a:solidFill>
                          <a:latin typeface="+mn-lt"/>
                          <a:ea typeface="+mn-ea"/>
                          <a:cs typeface="+mn-cs"/>
                        </a:rPr>
                        <a:t>Reducing methane gas from landfills</a:t>
                      </a:r>
                    </a:p>
                    <a:p>
                      <a:pPr marL="342900" indent="-342900">
                        <a:buFont typeface="Wingdings" panose="05000000000000000000" pitchFamily="2" charset="2"/>
                        <a:buChar char="§"/>
                      </a:pPr>
                      <a:r>
                        <a:rPr lang="en-CA" sz="1800" kern="1200" baseline="0" dirty="0" smtClean="0">
                          <a:solidFill>
                            <a:schemeClr val="tx1"/>
                          </a:solidFill>
                          <a:latin typeface="+mn-lt"/>
                          <a:ea typeface="+mn-ea"/>
                          <a:cs typeface="+mn-cs"/>
                        </a:rPr>
                        <a:t>Increasing diversion of appliances containing ozone depleting substances </a:t>
                      </a:r>
                      <a:endParaRPr lang="en-CA" sz="1800" kern="1200" dirty="0">
                        <a:solidFill>
                          <a:schemeClr val="tx1"/>
                        </a:solidFill>
                        <a:latin typeface="+mn-lt"/>
                        <a:ea typeface="+mn-ea"/>
                        <a:cs typeface="+mn-cs"/>
                      </a:endParaRPr>
                    </a:p>
                  </a:txBody>
                  <a:tcPr>
                    <a:lnT w="19050" cap="flat" cmpd="sng" algn="ctr">
                      <a:solidFill>
                        <a:srgbClr val="712D82"/>
                      </a:solidFill>
                      <a:prstDash val="solid"/>
                      <a:round/>
                      <a:headEnd type="none" w="med" len="med"/>
                      <a:tailEnd type="none" w="med" len="med"/>
                    </a:lnT>
                    <a:lnB w="19050" cap="flat" cmpd="sng" algn="ctr">
                      <a:solidFill>
                        <a:srgbClr val="712D82"/>
                      </a:solidFill>
                      <a:prstDash val="solid"/>
                      <a:round/>
                      <a:headEnd type="none" w="med" len="med"/>
                      <a:tailEnd type="none" w="med" len="med"/>
                    </a:lnB>
                    <a:solidFill>
                      <a:schemeClr val="bg1"/>
                    </a:solidFill>
                  </a:tcPr>
                </a:tc>
                <a:extLst>
                  <a:ext uri="{0D108BD9-81ED-4DB2-BD59-A6C34878D82A}">
                    <a16:rowId xmlns:a16="http://schemas.microsoft.com/office/drawing/2014/main" val="2185937415"/>
                  </a:ext>
                </a:extLst>
              </a:tr>
              <a:tr h="613898">
                <a:tc>
                  <a:txBody>
                    <a:bodyPr/>
                    <a:lstStyle/>
                    <a:p>
                      <a:pPr marL="0" algn="l" defTabSz="914400" rtl="0" eaLnBrk="1" latinLnBrk="0" hangingPunct="1"/>
                      <a:r>
                        <a:rPr lang="en-CA" sz="1800" b="0" kern="1200" dirty="0" smtClean="0">
                          <a:solidFill>
                            <a:schemeClr val="tx1"/>
                          </a:solidFill>
                          <a:latin typeface="+mn-lt"/>
                          <a:ea typeface="+mn-ea"/>
                          <a:cs typeface="+mn-cs"/>
                        </a:rPr>
                        <a:t>Agriculture</a:t>
                      </a:r>
                      <a:endParaRPr lang="en-CA" sz="1800" b="0" kern="1200" dirty="0">
                        <a:solidFill>
                          <a:schemeClr val="tx1"/>
                        </a:solidFill>
                        <a:latin typeface="+mn-lt"/>
                        <a:ea typeface="+mn-ea"/>
                        <a:cs typeface="+mn-cs"/>
                      </a:endParaRPr>
                    </a:p>
                  </a:txBody>
                  <a:tcPr>
                    <a:lnT w="19050" cap="flat" cmpd="sng" algn="ctr">
                      <a:solidFill>
                        <a:srgbClr val="712D82"/>
                      </a:solidFill>
                      <a:prstDash val="solid"/>
                      <a:round/>
                      <a:headEnd type="none" w="med" len="med"/>
                      <a:tailEnd type="none" w="med" len="med"/>
                    </a:lnT>
                    <a:lnB w="19050" cap="flat" cmpd="sng" algn="ctr">
                      <a:solidFill>
                        <a:srgbClr val="712D82"/>
                      </a:solidFill>
                      <a:prstDash val="solid"/>
                      <a:round/>
                      <a:headEnd type="none" w="med" len="med"/>
                      <a:tailEnd type="none" w="med" len="med"/>
                    </a:lnB>
                    <a:solidFill>
                      <a:schemeClr val="bg1"/>
                    </a:solidFill>
                  </a:tcPr>
                </a:tc>
                <a:tc>
                  <a:txBody>
                    <a:bodyPr/>
                    <a:lstStyle/>
                    <a:p>
                      <a:pPr marL="285750" indent="-285750">
                        <a:buFont typeface="Wingdings" panose="05000000000000000000" pitchFamily="2" charset="2"/>
                        <a:buChar char="§"/>
                      </a:pPr>
                      <a:r>
                        <a:rPr lang="en-CA" sz="1800" b="0" i="0" u="none" strike="noStrike" kern="1200" baseline="0" dirty="0" smtClean="0">
                          <a:solidFill>
                            <a:schemeClr val="tx1"/>
                          </a:solidFill>
                          <a:latin typeface="+mn-lt"/>
                          <a:ea typeface="+mn-ea"/>
                          <a:cs typeface="+mn-cs"/>
                        </a:rPr>
                        <a:t>Alternative Land-Use Services</a:t>
                      </a:r>
                      <a:endParaRPr lang="en-CA" sz="1800" dirty="0" smtClean="0"/>
                    </a:p>
                    <a:p>
                      <a:pPr marL="285750" indent="-285750">
                        <a:buFont typeface="Wingdings" panose="05000000000000000000" pitchFamily="2" charset="2"/>
                        <a:buChar char="§"/>
                      </a:pPr>
                      <a:r>
                        <a:rPr lang="en-CA" sz="1800" dirty="0" smtClean="0"/>
                        <a:t>Supporting farming</a:t>
                      </a:r>
                      <a:r>
                        <a:rPr lang="en-CA" sz="1800" baseline="0" dirty="0" smtClean="0"/>
                        <a:t> beneficial management practices</a:t>
                      </a:r>
                    </a:p>
                    <a:p>
                      <a:pPr marL="285750" indent="-285750">
                        <a:buFont typeface="Wingdings" panose="05000000000000000000" pitchFamily="2" charset="2"/>
                        <a:buChar char="§"/>
                      </a:pPr>
                      <a:r>
                        <a:rPr lang="en-CA" sz="1800" baseline="0" dirty="0" smtClean="0"/>
                        <a:t>Precision farming</a:t>
                      </a:r>
                    </a:p>
                    <a:p>
                      <a:pPr marL="285750" indent="-285750">
                        <a:buFont typeface="Wingdings" panose="05000000000000000000" pitchFamily="2" charset="2"/>
                        <a:buChar char="§"/>
                      </a:pPr>
                      <a:r>
                        <a:rPr lang="en-CA" sz="1800" baseline="0" dirty="0" smtClean="0"/>
                        <a:t>Supporting commercialization of natural fibres</a:t>
                      </a:r>
                    </a:p>
                  </a:txBody>
                  <a:tcPr>
                    <a:lnT w="19050" cap="flat" cmpd="sng" algn="ctr">
                      <a:solidFill>
                        <a:srgbClr val="712D82"/>
                      </a:solidFill>
                      <a:prstDash val="solid"/>
                      <a:round/>
                      <a:headEnd type="none" w="med" len="med"/>
                      <a:tailEnd type="none" w="med" len="med"/>
                    </a:lnT>
                    <a:lnB w="19050" cap="flat" cmpd="sng" algn="ctr">
                      <a:solidFill>
                        <a:srgbClr val="712D82"/>
                      </a:solidFill>
                      <a:prstDash val="solid"/>
                      <a:round/>
                      <a:headEnd type="none" w="med" len="med"/>
                      <a:tailEnd type="none" w="med" len="med"/>
                    </a:lnB>
                    <a:solidFill>
                      <a:schemeClr val="bg1"/>
                    </a:solidFill>
                  </a:tcPr>
                </a:tc>
                <a:extLst>
                  <a:ext uri="{0D108BD9-81ED-4DB2-BD59-A6C34878D82A}">
                    <a16:rowId xmlns:a16="http://schemas.microsoft.com/office/drawing/2014/main" val="214324450"/>
                  </a:ext>
                </a:extLst>
              </a:tr>
            </a:tbl>
          </a:graphicData>
        </a:graphic>
      </p:graphicFrame>
    </p:spTree>
    <p:extLst>
      <p:ext uri="{BB962C8B-B14F-4D97-AF65-F5344CB8AC3E}">
        <p14:creationId xmlns:p14="http://schemas.microsoft.com/office/powerpoint/2010/main" val="17538542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rgbClr val="712D82"/>
                </a:solidFill>
              </a:rPr>
              <a:t>Sector Emissions Reductions</a:t>
            </a:r>
            <a:endParaRPr lang="en-CA" dirty="0">
              <a:solidFill>
                <a:srgbClr val="712D82"/>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535644656"/>
              </p:ext>
            </p:extLst>
          </p:nvPr>
        </p:nvGraphicFramePr>
        <p:xfrm>
          <a:off x="695271" y="1922999"/>
          <a:ext cx="8024744" cy="2808458"/>
        </p:xfrm>
        <a:graphic>
          <a:graphicData uri="http://schemas.openxmlformats.org/drawingml/2006/table">
            <a:tbl>
              <a:tblPr firstRow="1" bandRow="1">
                <a:tableStyleId>{D27102A9-8310-4765-A935-A1911B00CA55}</a:tableStyleId>
              </a:tblPr>
              <a:tblGrid>
                <a:gridCol w="2583075">
                  <a:extLst>
                    <a:ext uri="{9D8B030D-6E8A-4147-A177-3AD203B41FA5}">
                      <a16:colId xmlns:a16="http://schemas.microsoft.com/office/drawing/2014/main" val="1740751014"/>
                    </a:ext>
                  </a:extLst>
                </a:gridCol>
                <a:gridCol w="5441669">
                  <a:extLst>
                    <a:ext uri="{9D8B030D-6E8A-4147-A177-3AD203B41FA5}">
                      <a16:colId xmlns:a16="http://schemas.microsoft.com/office/drawing/2014/main" val="1924599607"/>
                    </a:ext>
                  </a:extLst>
                </a:gridCol>
              </a:tblGrid>
              <a:tr h="613898">
                <a:tc>
                  <a:txBody>
                    <a:bodyPr/>
                    <a:lstStyle/>
                    <a:p>
                      <a:pPr algn="ctr"/>
                      <a:r>
                        <a:rPr lang="en-CA" sz="2400" b="1" kern="1200" baseline="0" dirty="0" smtClean="0">
                          <a:solidFill>
                            <a:srgbClr val="712D82"/>
                          </a:solidFill>
                          <a:latin typeface="+mn-lt"/>
                          <a:ea typeface="+mn-ea"/>
                          <a:cs typeface="+mn-cs"/>
                        </a:rPr>
                        <a:t>Actions</a:t>
                      </a:r>
                      <a:endParaRPr lang="en-CA" sz="2400" b="1" kern="1200" baseline="0" dirty="0">
                        <a:solidFill>
                          <a:srgbClr val="712D82"/>
                        </a:solidFill>
                        <a:latin typeface="+mn-lt"/>
                        <a:ea typeface="+mn-ea"/>
                        <a:cs typeface="+mn-cs"/>
                      </a:endParaRPr>
                    </a:p>
                  </a:txBody>
                  <a:tcPr anchor="b">
                    <a:lnT w="12700" cap="flat" cmpd="sng" algn="ctr">
                      <a:noFill/>
                      <a:prstDash val="solid"/>
                      <a:round/>
                      <a:headEnd type="none" w="med" len="med"/>
                      <a:tailEnd type="none" w="med" len="med"/>
                    </a:lnT>
                    <a:lnB w="19050" cap="flat" cmpd="sng" algn="ctr">
                      <a:solidFill>
                        <a:srgbClr val="712D82"/>
                      </a:solidFill>
                      <a:prstDash val="solid"/>
                      <a:round/>
                      <a:headEnd type="none" w="med" len="med"/>
                      <a:tailEnd type="none" w="med" len="med"/>
                    </a:lnB>
                    <a:solidFill>
                      <a:schemeClr val="bg1"/>
                    </a:solidFill>
                  </a:tcPr>
                </a:tc>
                <a:tc>
                  <a:txBody>
                    <a:bodyPr/>
                    <a:lstStyle/>
                    <a:p>
                      <a:pPr marL="0" algn="l" defTabSz="914400" rtl="0" eaLnBrk="1" latinLnBrk="0" hangingPunct="1"/>
                      <a:endParaRPr lang="en-CA" sz="1800" b="0" kern="1200" baseline="0" dirty="0">
                        <a:solidFill>
                          <a:schemeClr val="lt1"/>
                        </a:solidFill>
                        <a:latin typeface="+mn-lt"/>
                        <a:ea typeface="+mn-ea"/>
                        <a:cs typeface="+mn-cs"/>
                      </a:endParaRPr>
                    </a:p>
                  </a:txBody>
                  <a:tcPr>
                    <a:lnT w="12700" cap="flat" cmpd="sng" algn="ctr">
                      <a:noFill/>
                      <a:prstDash val="solid"/>
                      <a:round/>
                      <a:headEnd type="none" w="med" len="med"/>
                      <a:tailEnd type="none" w="med" len="med"/>
                    </a:lnT>
                    <a:lnB w="19050" cap="flat" cmpd="sng" algn="ctr">
                      <a:solidFill>
                        <a:srgbClr val="712D82"/>
                      </a:solidFill>
                      <a:prstDash val="solid"/>
                      <a:round/>
                      <a:headEnd type="none" w="med" len="med"/>
                      <a:tailEnd type="none" w="med" len="med"/>
                    </a:lnB>
                    <a:solidFill>
                      <a:schemeClr val="bg1"/>
                    </a:solidFill>
                  </a:tcPr>
                </a:tc>
                <a:extLst>
                  <a:ext uri="{0D108BD9-81ED-4DB2-BD59-A6C34878D82A}">
                    <a16:rowId xmlns:a16="http://schemas.microsoft.com/office/drawing/2014/main" val="1863559520"/>
                  </a:ext>
                </a:extLst>
              </a:tr>
              <a:tr h="613898">
                <a:tc>
                  <a:txBody>
                    <a:bodyPr/>
                    <a:lstStyle/>
                    <a:p>
                      <a:pPr marL="0" algn="l" defTabSz="914400" rtl="0" eaLnBrk="1" latinLnBrk="0" hangingPunct="1"/>
                      <a:r>
                        <a:rPr lang="en-CA" sz="1800" b="0" kern="1200" dirty="0" smtClean="0">
                          <a:solidFill>
                            <a:schemeClr val="tx1"/>
                          </a:solidFill>
                          <a:latin typeface="+mn-lt"/>
                          <a:ea typeface="+mn-ea"/>
                          <a:cs typeface="+mn-cs"/>
                        </a:rPr>
                        <a:t>Buildings</a:t>
                      </a:r>
                      <a:endParaRPr lang="en-CA" sz="1800" b="0" kern="1200" dirty="0">
                        <a:solidFill>
                          <a:schemeClr val="tx1"/>
                        </a:solidFill>
                        <a:latin typeface="+mn-lt"/>
                        <a:ea typeface="+mn-ea"/>
                        <a:cs typeface="+mn-cs"/>
                      </a:endParaRPr>
                    </a:p>
                  </a:txBody>
                  <a:tcPr>
                    <a:lnT w="19050" cap="flat" cmpd="sng" algn="ctr">
                      <a:solidFill>
                        <a:srgbClr val="712D82"/>
                      </a:solidFill>
                      <a:prstDash val="solid"/>
                      <a:round/>
                      <a:headEnd type="none" w="med" len="med"/>
                      <a:tailEnd type="none" w="med" len="med"/>
                    </a:lnT>
                    <a:lnB w="19050" cap="flat" cmpd="sng" algn="ctr">
                      <a:solidFill>
                        <a:srgbClr val="712D82"/>
                      </a:solidFill>
                      <a:prstDash val="solid"/>
                      <a:round/>
                      <a:headEnd type="none" w="med" len="med"/>
                      <a:tailEnd type="none" w="med" len="med"/>
                    </a:lnB>
                    <a:solidFill>
                      <a:schemeClr val="bg1"/>
                    </a:solidFill>
                  </a:tcPr>
                </a:tc>
                <a:tc>
                  <a:txBody>
                    <a:bodyPr/>
                    <a:lstStyle/>
                    <a:p>
                      <a:pPr marL="285750" indent="-285750">
                        <a:buFont typeface="Wingdings" panose="05000000000000000000" pitchFamily="2" charset="2"/>
                        <a:buChar char="§"/>
                      </a:pPr>
                      <a:r>
                        <a:rPr lang="en-CA" b="0" dirty="0" smtClean="0"/>
                        <a:t>Phasing out</a:t>
                      </a:r>
                      <a:r>
                        <a:rPr lang="en-CA" b="0" baseline="0" dirty="0" smtClean="0"/>
                        <a:t> </a:t>
                      </a:r>
                      <a:r>
                        <a:rPr lang="en-CA" b="0" baseline="0" dirty="0" smtClean="0"/>
                        <a:t>Manitoba’s last remaining coal-fired generating station</a:t>
                      </a:r>
                    </a:p>
                    <a:p>
                      <a:pPr marL="285750" indent="-285750">
                        <a:buFont typeface="Wingdings" panose="05000000000000000000" pitchFamily="2" charset="2"/>
                        <a:buChar char="§"/>
                      </a:pPr>
                      <a:r>
                        <a:rPr lang="en-CA" b="0" baseline="0" dirty="0" smtClean="0"/>
                        <a:t>Modernizing building codes and standards</a:t>
                      </a:r>
                      <a:endParaRPr lang="en-CA" b="0" dirty="0"/>
                    </a:p>
                  </a:txBody>
                  <a:tcPr>
                    <a:lnT w="19050" cap="flat" cmpd="sng" algn="ctr">
                      <a:solidFill>
                        <a:srgbClr val="712D82"/>
                      </a:solidFill>
                      <a:prstDash val="solid"/>
                      <a:round/>
                      <a:headEnd type="none" w="med" len="med"/>
                      <a:tailEnd type="none" w="med" len="med"/>
                    </a:lnT>
                    <a:lnB w="19050" cap="flat" cmpd="sng" algn="ctr">
                      <a:solidFill>
                        <a:srgbClr val="712D82"/>
                      </a:solidFill>
                      <a:prstDash val="solid"/>
                      <a:round/>
                      <a:headEnd type="none" w="med" len="med"/>
                      <a:tailEnd type="none" w="med" len="med"/>
                    </a:lnB>
                    <a:solidFill>
                      <a:schemeClr val="bg1"/>
                    </a:solidFill>
                  </a:tcPr>
                </a:tc>
                <a:extLst>
                  <a:ext uri="{0D108BD9-81ED-4DB2-BD59-A6C34878D82A}">
                    <a16:rowId xmlns:a16="http://schemas.microsoft.com/office/drawing/2014/main" val="3071805221"/>
                  </a:ext>
                </a:extLst>
              </a:tr>
              <a:tr h="613898">
                <a:tc>
                  <a:txBody>
                    <a:bodyPr/>
                    <a:lstStyle/>
                    <a:p>
                      <a:pPr marL="0" algn="l" defTabSz="914400" rtl="0" eaLnBrk="1" latinLnBrk="0" hangingPunct="1"/>
                      <a:r>
                        <a:rPr lang="en-CA" sz="1800" b="0" kern="1200" dirty="0" smtClean="0">
                          <a:solidFill>
                            <a:schemeClr val="tx1"/>
                          </a:solidFill>
                          <a:latin typeface="+mn-lt"/>
                          <a:ea typeface="+mn-ea"/>
                          <a:cs typeface="+mn-cs"/>
                        </a:rPr>
                        <a:t>Government</a:t>
                      </a:r>
                      <a:endParaRPr lang="en-CA" sz="1800" b="0" kern="1200" dirty="0">
                        <a:solidFill>
                          <a:schemeClr val="tx1"/>
                        </a:solidFill>
                        <a:latin typeface="+mn-lt"/>
                        <a:ea typeface="+mn-ea"/>
                        <a:cs typeface="+mn-cs"/>
                      </a:endParaRPr>
                    </a:p>
                  </a:txBody>
                  <a:tcPr>
                    <a:lnT w="19050" cap="flat" cmpd="sng" algn="ctr">
                      <a:solidFill>
                        <a:srgbClr val="712D82"/>
                      </a:solidFill>
                      <a:prstDash val="solid"/>
                      <a:round/>
                      <a:headEnd type="none" w="med" len="med"/>
                      <a:tailEnd type="none" w="med" len="med"/>
                    </a:lnT>
                    <a:lnB w="19050" cap="flat" cmpd="sng" algn="ctr">
                      <a:solidFill>
                        <a:srgbClr val="712D82"/>
                      </a:solidFill>
                      <a:prstDash val="solid"/>
                      <a:round/>
                      <a:headEnd type="none" w="med" len="med"/>
                      <a:tailEnd type="none" w="med" len="med"/>
                    </a:lnB>
                    <a:solidFill>
                      <a:schemeClr val="bg1"/>
                    </a:solidFill>
                  </a:tcPr>
                </a:tc>
                <a:tc>
                  <a:txBody>
                    <a:bodyPr/>
                    <a:lstStyle/>
                    <a:p>
                      <a:pPr marL="285750" indent="-285750">
                        <a:buFont typeface="Wingdings" panose="05000000000000000000" pitchFamily="2" charset="2"/>
                        <a:buChar char="§"/>
                      </a:pPr>
                      <a:r>
                        <a:rPr lang="en-CA" dirty="0" smtClean="0"/>
                        <a:t>Putting government operations on path to carbon-neutrality</a:t>
                      </a:r>
                      <a:endParaRPr lang="en-CA" dirty="0"/>
                    </a:p>
                  </a:txBody>
                  <a:tcPr>
                    <a:lnT w="19050" cap="flat" cmpd="sng" algn="ctr">
                      <a:solidFill>
                        <a:srgbClr val="712D82"/>
                      </a:solidFill>
                      <a:prstDash val="solid"/>
                      <a:round/>
                      <a:headEnd type="none" w="med" len="med"/>
                      <a:tailEnd type="none" w="med" len="med"/>
                    </a:lnT>
                    <a:lnB w="19050" cap="flat" cmpd="sng" algn="ctr">
                      <a:solidFill>
                        <a:srgbClr val="712D82"/>
                      </a:solidFill>
                      <a:prstDash val="solid"/>
                      <a:round/>
                      <a:headEnd type="none" w="med" len="med"/>
                      <a:tailEnd type="none" w="med" len="med"/>
                    </a:lnB>
                    <a:solidFill>
                      <a:schemeClr val="bg1"/>
                    </a:solidFill>
                  </a:tcPr>
                </a:tc>
                <a:extLst>
                  <a:ext uri="{0D108BD9-81ED-4DB2-BD59-A6C34878D82A}">
                    <a16:rowId xmlns:a16="http://schemas.microsoft.com/office/drawing/2014/main" val="2185937415"/>
                  </a:ext>
                </a:extLst>
              </a:tr>
              <a:tr h="613898">
                <a:tc>
                  <a:txBody>
                    <a:bodyPr/>
                    <a:lstStyle/>
                    <a:p>
                      <a:pPr marL="0" algn="l" defTabSz="914400" rtl="0" eaLnBrk="1" latinLnBrk="0" hangingPunct="1"/>
                      <a:r>
                        <a:rPr lang="en-CA" sz="1800" b="0" kern="1200" dirty="0" smtClean="0">
                          <a:solidFill>
                            <a:schemeClr val="tx1"/>
                          </a:solidFill>
                          <a:latin typeface="+mn-lt"/>
                          <a:ea typeface="+mn-ea"/>
                          <a:cs typeface="+mn-cs"/>
                        </a:rPr>
                        <a:t>Carbon Offsets</a:t>
                      </a:r>
                      <a:endParaRPr lang="en-CA" sz="1800" b="0" kern="1200" dirty="0">
                        <a:solidFill>
                          <a:schemeClr val="tx1"/>
                        </a:solidFill>
                        <a:latin typeface="+mn-lt"/>
                        <a:ea typeface="+mn-ea"/>
                        <a:cs typeface="+mn-cs"/>
                      </a:endParaRPr>
                    </a:p>
                  </a:txBody>
                  <a:tcPr>
                    <a:lnT w="19050" cap="flat" cmpd="sng" algn="ctr">
                      <a:solidFill>
                        <a:srgbClr val="712D82"/>
                      </a:solidFill>
                      <a:prstDash val="solid"/>
                      <a:round/>
                      <a:headEnd type="none" w="med" len="med"/>
                      <a:tailEnd type="none" w="med" len="med"/>
                    </a:lnT>
                    <a:lnB w="19050" cap="flat" cmpd="sng" algn="ctr">
                      <a:solidFill>
                        <a:srgbClr val="712D82"/>
                      </a:solidFill>
                      <a:prstDash val="solid"/>
                      <a:round/>
                      <a:headEnd type="none" w="med" len="med"/>
                      <a:tailEnd type="none" w="med" len="med"/>
                    </a:lnB>
                    <a:solidFill>
                      <a:schemeClr val="bg1"/>
                    </a:solidFill>
                  </a:tcPr>
                </a:tc>
                <a:tc>
                  <a:txBody>
                    <a:bodyPr/>
                    <a:lstStyle/>
                    <a:p>
                      <a:pPr marL="285750" indent="-285750">
                        <a:buFont typeface="Wingdings" panose="05000000000000000000" pitchFamily="2" charset="2"/>
                        <a:buChar char="§"/>
                      </a:pPr>
                      <a:r>
                        <a:rPr lang="en-CA" dirty="0" smtClean="0"/>
                        <a:t>Developing high-quality carbon offset credits in agriculture, forestry,</a:t>
                      </a:r>
                      <a:r>
                        <a:rPr lang="en-CA" baseline="0" dirty="0" smtClean="0"/>
                        <a:t> wetlands, and waste recovery</a:t>
                      </a:r>
                      <a:endParaRPr lang="en-CA" dirty="0"/>
                    </a:p>
                  </a:txBody>
                  <a:tcPr>
                    <a:lnT w="19050" cap="flat" cmpd="sng" algn="ctr">
                      <a:solidFill>
                        <a:srgbClr val="712D82"/>
                      </a:solidFill>
                      <a:prstDash val="solid"/>
                      <a:round/>
                      <a:headEnd type="none" w="med" len="med"/>
                      <a:tailEnd type="none" w="med" len="med"/>
                    </a:lnT>
                    <a:lnB w="19050" cap="flat" cmpd="sng" algn="ctr">
                      <a:solidFill>
                        <a:srgbClr val="712D82"/>
                      </a:solidFill>
                      <a:prstDash val="solid"/>
                      <a:round/>
                      <a:headEnd type="none" w="med" len="med"/>
                      <a:tailEnd type="none" w="med" len="med"/>
                    </a:lnB>
                    <a:solidFill>
                      <a:schemeClr val="bg1"/>
                    </a:solidFill>
                  </a:tcPr>
                </a:tc>
                <a:extLst>
                  <a:ext uri="{0D108BD9-81ED-4DB2-BD59-A6C34878D82A}">
                    <a16:rowId xmlns:a16="http://schemas.microsoft.com/office/drawing/2014/main" val="214324450"/>
                  </a:ext>
                </a:extLst>
              </a:tr>
            </a:tbl>
          </a:graphicData>
        </a:graphic>
      </p:graphicFrame>
    </p:spTree>
    <p:extLst>
      <p:ext uri="{BB962C8B-B14F-4D97-AF65-F5344CB8AC3E}">
        <p14:creationId xmlns:p14="http://schemas.microsoft.com/office/powerpoint/2010/main" val="11365863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rgbClr val="712D82"/>
                </a:solidFill>
              </a:rPr>
              <a:t>Sector Emissions Reductions Discussion Questions</a:t>
            </a:r>
            <a:endParaRPr lang="en-CA" dirty="0">
              <a:solidFill>
                <a:srgbClr val="712D82"/>
              </a:solidFill>
            </a:endParaRPr>
          </a:p>
        </p:txBody>
      </p:sp>
      <p:sp>
        <p:nvSpPr>
          <p:cNvPr id="3" name="Content Placeholder 2"/>
          <p:cNvSpPr>
            <a:spLocks noGrp="1"/>
          </p:cNvSpPr>
          <p:nvPr>
            <p:ph idx="1"/>
          </p:nvPr>
        </p:nvSpPr>
        <p:spPr/>
        <p:txBody>
          <a:bodyPr/>
          <a:lstStyle/>
          <a:p>
            <a:r>
              <a:rPr lang="en-CA" dirty="0"/>
              <a:t>What are your thoughts on the </a:t>
            </a:r>
            <a:r>
              <a:rPr lang="en-CA" dirty="0" smtClean="0"/>
              <a:t>actions </a:t>
            </a:r>
            <a:r>
              <a:rPr lang="en-CA" dirty="0"/>
              <a:t>being considered to support the sector emissions reductions keystone?</a:t>
            </a:r>
          </a:p>
          <a:p>
            <a:endParaRPr lang="en-CA" dirty="0"/>
          </a:p>
          <a:p>
            <a:r>
              <a:rPr lang="en-CA" dirty="0"/>
              <a:t>What </a:t>
            </a:r>
            <a:r>
              <a:rPr lang="en-CA" dirty="0" smtClean="0"/>
              <a:t>actions </a:t>
            </a:r>
            <a:r>
              <a:rPr lang="en-CA" dirty="0"/>
              <a:t>are you the most/least interested in</a:t>
            </a:r>
            <a:r>
              <a:rPr lang="en-CA" dirty="0" smtClean="0"/>
              <a:t>? Why?</a:t>
            </a:r>
            <a:endParaRPr lang="en-CA" dirty="0"/>
          </a:p>
          <a:p>
            <a:endParaRPr lang="en-CA" dirty="0"/>
          </a:p>
          <a:p>
            <a:r>
              <a:rPr lang="en-CA" dirty="0"/>
              <a:t>What other actions should be considered?</a:t>
            </a:r>
          </a:p>
          <a:p>
            <a:endParaRPr lang="en-CA" dirty="0"/>
          </a:p>
        </p:txBody>
      </p:sp>
    </p:spTree>
    <p:extLst>
      <p:ext uri="{BB962C8B-B14F-4D97-AF65-F5344CB8AC3E}">
        <p14:creationId xmlns:p14="http://schemas.microsoft.com/office/powerpoint/2010/main" val="32486421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rgbClr val="712D82"/>
                </a:solidFill>
              </a:rPr>
              <a:t>Adaptation</a:t>
            </a:r>
            <a:endParaRPr lang="en-CA" dirty="0">
              <a:solidFill>
                <a:srgbClr val="712D82"/>
              </a:solidFill>
            </a:endParaRPr>
          </a:p>
        </p:txBody>
      </p:sp>
      <p:graphicFrame>
        <p:nvGraphicFramePr>
          <p:cNvPr id="4" name="Table 3"/>
          <p:cNvGraphicFramePr>
            <a:graphicFrameLocks noGrp="1"/>
          </p:cNvGraphicFramePr>
          <p:nvPr>
            <p:extLst/>
          </p:nvPr>
        </p:nvGraphicFramePr>
        <p:xfrm>
          <a:off x="695271" y="1836935"/>
          <a:ext cx="8024744" cy="2808458"/>
        </p:xfrm>
        <a:graphic>
          <a:graphicData uri="http://schemas.openxmlformats.org/drawingml/2006/table">
            <a:tbl>
              <a:tblPr firstRow="1" bandRow="1">
                <a:tableStyleId>{D27102A9-8310-4765-A935-A1911B00CA55}</a:tableStyleId>
              </a:tblPr>
              <a:tblGrid>
                <a:gridCol w="2583075">
                  <a:extLst>
                    <a:ext uri="{9D8B030D-6E8A-4147-A177-3AD203B41FA5}">
                      <a16:colId xmlns:a16="http://schemas.microsoft.com/office/drawing/2014/main" val="1740751014"/>
                    </a:ext>
                  </a:extLst>
                </a:gridCol>
                <a:gridCol w="5441669">
                  <a:extLst>
                    <a:ext uri="{9D8B030D-6E8A-4147-A177-3AD203B41FA5}">
                      <a16:colId xmlns:a16="http://schemas.microsoft.com/office/drawing/2014/main" val="1924599607"/>
                    </a:ext>
                  </a:extLst>
                </a:gridCol>
              </a:tblGrid>
              <a:tr h="613898">
                <a:tc>
                  <a:txBody>
                    <a:bodyPr/>
                    <a:lstStyle/>
                    <a:p>
                      <a:pPr algn="ctr"/>
                      <a:r>
                        <a:rPr lang="en-CA" sz="2400" b="1" kern="1200" baseline="0" dirty="0" smtClean="0">
                          <a:solidFill>
                            <a:srgbClr val="712D82"/>
                          </a:solidFill>
                          <a:latin typeface="+mn-lt"/>
                          <a:ea typeface="+mn-ea"/>
                          <a:cs typeface="+mn-cs"/>
                        </a:rPr>
                        <a:t>Actions</a:t>
                      </a:r>
                      <a:endParaRPr lang="en-CA" sz="2400" b="1" kern="1200" baseline="0" dirty="0">
                        <a:solidFill>
                          <a:srgbClr val="712D82"/>
                        </a:solidFill>
                        <a:latin typeface="+mn-lt"/>
                        <a:ea typeface="+mn-ea"/>
                        <a:cs typeface="+mn-cs"/>
                      </a:endParaRPr>
                    </a:p>
                  </a:txBody>
                  <a:tcPr anchor="b">
                    <a:lnT w="12700" cap="flat" cmpd="sng" algn="ctr">
                      <a:noFill/>
                      <a:prstDash val="solid"/>
                      <a:round/>
                      <a:headEnd type="none" w="med" len="med"/>
                      <a:tailEnd type="none" w="med" len="med"/>
                    </a:lnT>
                    <a:lnB w="19050" cap="flat" cmpd="sng" algn="ctr">
                      <a:solidFill>
                        <a:srgbClr val="712D82"/>
                      </a:solidFill>
                      <a:prstDash val="solid"/>
                      <a:round/>
                      <a:headEnd type="none" w="med" len="med"/>
                      <a:tailEnd type="none" w="med" len="med"/>
                    </a:lnB>
                    <a:solidFill>
                      <a:schemeClr val="bg1"/>
                    </a:solidFill>
                  </a:tcPr>
                </a:tc>
                <a:tc>
                  <a:txBody>
                    <a:bodyPr/>
                    <a:lstStyle/>
                    <a:p>
                      <a:pPr marL="0" algn="l" defTabSz="914400" rtl="0" eaLnBrk="1" latinLnBrk="0" hangingPunct="1"/>
                      <a:endParaRPr lang="en-CA" sz="1800" b="0" kern="1200" baseline="0" dirty="0">
                        <a:solidFill>
                          <a:schemeClr val="lt1"/>
                        </a:solidFill>
                        <a:latin typeface="+mn-lt"/>
                        <a:ea typeface="+mn-ea"/>
                        <a:cs typeface="+mn-cs"/>
                      </a:endParaRPr>
                    </a:p>
                  </a:txBody>
                  <a:tcPr>
                    <a:lnT w="12700" cap="flat" cmpd="sng" algn="ctr">
                      <a:noFill/>
                      <a:prstDash val="solid"/>
                      <a:round/>
                      <a:headEnd type="none" w="med" len="med"/>
                      <a:tailEnd type="none" w="med" len="med"/>
                    </a:lnT>
                    <a:lnB w="19050" cap="flat" cmpd="sng" algn="ctr">
                      <a:solidFill>
                        <a:srgbClr val="712D82"/>
                      </a:solidFill>
                      <a:prstDash val="solid"/>
                      <a:round/>
                      <a:headEnd type="none" w="med" len="med"/>
                      <a:tailEnd type="none" w="med" len="med"/>
                    </a:lnB>
                    <a:solidFill>
                      <a:schemeClr val="bg1"/>
                    </a:solidFill>
                  </a:tcPr>
                </a:tc>
                <a:extLst>
                  <a:ext uri="{0D108BD9-81ED-4DB2-BD59-A6C34878D82A}">
                    <a16:rowId xmlns:a16="http://schemas.microsoft.com/office/drawing/2014/main" val="3289152619"/>
                  </a:ext>
                </a:extLst>
              </a:tr>
              <a:tr h="613898">
                <a:tc>
                  <a:txBody>
                    <a:bodyPr/>
                    <a:lstStyle/>
                    <a:p>
                      <a:r>
                        <a:rPr lang="en-CA" b="0" dirty="0" smtClean="0">
                          <a:solidFill>
                            <a:schemeClr val="tx1"/>
                          </a:solidFill>
                        </a:rPr>
                        <a:t>Climate Knowledge</a:t>
                      </a:r>
                      <a:endParaRPr lang="en-CA" b="0" dirty="0">
                        <a:solidFill>
                          <a:schemeClr val="tx1"/>
                        </a:solidFill>
                      </a:endParaRPr>
                    </a:p>
                  </a:txBody>
                  <a:tcPr>
                    <a:lnT w="19050" cap="flat" cmpd="sng" algn="ctr">
                      <a:solidFill>
                        <a:srgbClr val="712D82"/>
                      </a:solidFill>
                      <a:prstDash val="solid"/>
                      <a:round/>
                      <a:headEnd type="none" w="med" len="med"/>
                      <a:tailEnd type="none" w="med" len="med"/>
                    </a:lnT>
                    <a:lnB w="19050" cap="flat" cmpd="sng" algn="ctr">
                      <a:solidFill>
                        <a:srgbClr val="712D82"/>
                      </a:solidFill>
                      <a:prstDash val="solid"/>
                      <a:round/>
                      <a:headEnd type="none" w="med" len="med"/>
                      <a:tailEnd type="none" w="med" len="med"/>
                    </a:lnB>
                    <a:solidFill>
                      <a:schemeClr val="bg1"/>
                    </a:solidFill>
                  </a:tcPr>
                </a:tc>
                <a:tc>
                  <a:txBody>
                    <a:bodyPr/>
                    <a:lstStyle/>
                    <a:p>
                      <a:pPr marL="285750" indent="-285750" algn="l" defTabSz="914400" rtl="0" eaLnBrk="1" latinLnBrk="0" hangingPunct="1">
                        <a:buFont typeface="Arial" panose="020B0604020202020204" pitchFamily="34" charset="0"/>
                        <a:buChar char="•"/>
                      </a:pPr>
                      <a:r>
                        <a:rPr lang="en-CA" sz="1800" b="0" kern="1200" dirty="0" smtClean="0">
                          <a:solidFill>
                            <a:schemeClr val="tx1"/>
                          </a:solidFill>
                          <a:latin typeface="+mn-lt"/>
                          <a:ea typeface="+mn-ea"/>
                          <a:cs typeface="+mn-cs"/>
                        </a:rPr>
                        <a:t>Supporting the Prairie Climate Centre</a:t>
                      </a:r>
                    </a:p>
                    <a:p>
                      <a:pPr marL="285750" indent="-285750" algn="l" defTabSz="914400" rtl="0" eaLnBrk="1" latinLnBrk="0" hangingPunct="1">
                        <a:buFont typeface="Arial" panose="020B0604020202020204" pitchFamily="34" charset="0"/>
                        <a:buChar char="•"/>
                      </a:pPr>
                      <a:r>
                        <a:rPr lang="en-CA" sz="1800" b="0" kern="1200" dirty="0" smtClean="0">
                          <a:solidFill>
                            <a:schemeClr val="tx1"/>
                          </a:solidFill>
                          <a:latin typeface="+mn-lt"/>
                          <a:ea typeface="+mn-ea"/>
                          <a:cs typeface="+mn-cs"/>
                        </a:rPr>
                        <a:t>Establishing a Sustainable</a:t>
                      </a:r>
                      <a:r>
                        <a:rPr lang="en-CA" sz="1800" b="0" kern="1200" baseline="0" dirty="0" smtClean="0">
                          <a:solidFill>
                            <a:schemeClr val="tx1"/>
                          </a:solidFill>
                          <a:latin typeface="+mn-lt"/>
                          <a:ea typeface="+mn-ea"/>
                          <a:cs typeface="+mn-cs"/>
                        </a:rPr>
                        <a:t> Agricultural Centre</a:t>
                      </a:r>
                    </a:p>
                    <a:p>
                      <a:pPr marL="285750" indent="-285750" algn="l" defTabSz="914400" rtl="0" eaLnBrk="1" latinLnBrk="0" hangingPunct="1">
                        <a:buFont typeface="Arial" panose="020B0604020202020204" pitchFamily="34" charset="0"/>
                        <a:buChar char="•"/>
                      </a:pPr>
                      <a:r>
                        <a:rPr lang="en-CA" sz="1800" b="0" kern="1200" baseline="0" dirty="0" smtClean="0">
                          <a:solidFill>
                            <a:schemeClr val="tx1"/>
                          </a:solidFill>
                          <a:latin typeface="+mn-lt"/>
                          <a:ea typeface="+mn-ea"/>
                          <a:cs typeface="+mn-cs"/>
                        </a:rPr>
                        <a:t>Incorporating Indigenous knowledge</a:t>
                      </a:r>
                      <a:endParaRPr lang="en-CA" sz="1800" b="0" kern="1200" dirty="0" smtClean="0">
                        <a:solidFill>
                          <a:schemeClr val="tx1"/>
                        </a:solidFill>
                        <a:latin typeface="+mn-lt"/>
                        <a:ea typeface="+mn-ea"/>
                        <a:cs typeface="+mn-cs"/>
                      </a:endParaRPr>
                    </a:p>
                  </a:txBody>
                  <a:tcPr>
                    <a:lnT w="19050" cap="flat" cmpd="sng" algn="ctr">
                      <a:solidFill>
                        <a:srgbClr val="712D82"/>
                      </a:solidFill>
                      <a:prstDash val="solid"/>
                      <a:round/>
                      <a:headEnd type="none" w="med" len="med"/>
                      <a:tailEnd type="none" w="med" len="med"/>
                    </a:lnT>
                    <a:lnB w="19050" cap="flat" cmpd="sng" algn="ctr">
                      <a:solidFill>
                        <a:srgbClr val="712D82"/>
                      </a:solidFill>
                      <a:prstDash val="solid"/>
                      <a:round/>
                      <a:headEnd type="none" w="med" len="med"/>
                      <a:tailEnd type="none" w="med" len="med"/>
                    </a:lnB>
                    <a:solidFill>
                      <a:schemeClr val="bg1"/>
                    </a:solidFill>
                  </a:tcPr>
                </a:tc>
                <a:extLst>
                  <a:ext uri="{0D108BD9-81ED-4DB2-BD59-A6C34878D82A}">
                    <a16:rowId xmlns:a16="http://schemas.microsoft.com/office/drawing/2014/main" val="3071805221"/>
                  </a:ext>
                </a:extLst>
              </a:tr>
              <a:tr h="613898">
                <a:tc>
                  <a:txBody>
                    <a:bodyPr/>
                    <a:lstStyle/>
                    <a:p>
                      <a:r>
                        <a:rPr lang="en-CA" sz="1800" b="0" kern="1200" dirty="0" smtClean="0">
                          <a:solidFill>
                            <a:schemeClr val="tx1"/>
                          </a:solidFill>
                          <a:latin typeface="+mn-lt"/>
                          <a:ea typeface="+mn-ea"/>
                          <a:cs typeface="+mn-cs"/>
                        </a:rPr>
                        <a:t>Sustainable &amp;</a:t>
                      </a:r>
                      <a:r>
                        <a:rPr lang="en-CA" sz="1800" b="0" kern="1200" baseline="0" dirty="0" smtClean="0">
                          <a:solidFill>
                            <a:schemeClr val="tx1"/>
                          </a:solidFill>
                          <a:latin typeface="+mn-lt"/>
                          <a:ea typeface="+mn-ea"/>
                          <a:cs typeface="+mn-cs"/>
                        </a:rPr>
                        <a:t> Climate Ready Communities</a:t>
                      </a:r>
                      <a:endParaRPr lang="en-CA" sz="1800" b="0" kern="1200" dirty="0">
                        <a:solidFill>
                          <a:schemeClr val="tx1"/>
                        </a:solidFill>
                        <a:latin typeface="+mn-lt"/>
                        <a:ea typeface="+mn-ea"/>
                        <a:cs typeface="+mn-cs"/>
                      </a:endParaRPr>
                    </a:p>
                  </a:txBody>
                  <a:tcPr>
                    <a:lnT w="19050" cap="flat" cmpd="sng" algn="ctr">
                      <a:solidFill>
                        <a:srgbClr val="712D82"/>
                      </a:solidFill>
                      <a:prstDash val="solid"/>
                      <a:round/>
                      <a:headEnd type="none" w="med" len="med"/>
                      <a:tailEnd type="none" w="med" len="med"/>
                    </a:lnT>
                    <a:lnB w="19050" cap="flat" cmpd="sng" algn="ctr">
                      <a:solidFill>
                        <a:srgbClr val="712D82"/>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CA" sz="1800" kern="1200" dirty="0" smtClean="0">
                          <a:solidFill>
                            <a:schemeClr val="tx1"/>
                          </a:solidFill>
                          <a:latin typeface="+mn-lt"/>
                          <a:ea typeface="+mn-ea"/>
                          <a:cs typeface="+mn-cs"/>
                        </a:rPr>
                        <a:t>Developing disaster</a:t>
                      </a:r>
                      <a:r>
                        <a:rPr lang="en-CA" sz="1800" kern="1200" baseline="0" dirty="0" smtClean="0">
                          <a:solidFill>
                            <a:schemeClr val="tx1"/>
                          </a:solidFill>
                          <a:latin typeface="+mn-lt"/>
                          <a:ea typeface="+mn-ea"/>
                          <a:cs typeface="+mn-cs"/>
                        </a:rPr>
                        <a:t> risk assessments</a:t>
                      </a:r>
                    </a:p>
                    <a:p>
                      <a:pPr marL="285750" indent="-285750">
                        <a:buFont typeface="Arial" panose="020B0604020202020204" pitchFamily="34" charset="0"/>
                        <a:buChar char="•"/>
                      </a:pPr>
                      <a:r>
                        <a:rPr lang="en-CA" sz="1800" kern="1200" dirty="0" smtClean="0">
                          <a:solidFill>
                            <a:schemeClr val="tx1"/>
                          </a:solidFill>
                          <a:latin typeface="+mn-lt"/>
                          <a:ea typeface="+mn-ea"/>
                          <a:cs typeface="+mn-cs"/>
                        </a:rPr>
                        <a:t>Designing</a:t>
                      </a:r>
                      <a:r>
                        <a:rPr lang="en-CA" sz="1800" kern="1200" baseline="0" dirty="0" smtClean="0">
                          <a:solidFill>
                            <a:schemeClr val="tx1"/>
                          </a:solidFill>
                          <a:latin typeface="+mn-lt"/>
                          <a:ea typeface="+mn-ea"/>
                          <a:cs typeface="+mn-cs"/>
                        </a:rPr>
                        <a:t> climate resilient communities</a:t>
                      </a:r>
                      <a:endParaRPr lang="en-CA" sz="1800" kern="1200" dirty="0">
                        <a:solidFill>
                          <a:schemeClr val="tx1"/>
                        </a:solidFill>
                        <a:latin typeface="+mn-lt"/>
                        <a:ea typeface="+mn-ea"/>
                        <a:cs typeface="+mn-cs"/>
                      </a:endParaRPr>
                    </a:p>
                  </a:txBody>
                  <a:tcPr>
                    <a:lnT w="19050" cap="flat" cmpd="sng" algn="ctr">
                      <a:solidFill>
                        <a:srgbClr val="712D82"/>
                      </a:solidFill>
                      <a:prstDash val="solid"/>
                      <a:round/>
                      <a:headEnd type="none" w="med" len="med"/>
                      <a:tailEnd type="none" w="med" len="med"/>
                    </a:lnT>
                    <a:lnB w="19050" cap="flat" cmpd="sng" algn="ctr">
                      <a:solidFill>
                        <a:srgbClr val="712D82"/>
                      </a:solidFill>
                      <a:prstDash val="solid"/>
                      <a:round/>
                      <a:headEnd type="none" w="med" len="med"/>
                      <a:tailEnd type="none" w="med" len="med"/>
                    </a:lnB>
                    <a:solidFill>
                      <a:schemeClr val="bg1"/>
                    </a:solidFill>
                  </a:tcPr>
                </a:tc>
                <a:extLst>
                  <a:ext uri="{0D108BD9-81ED-4DB2-BD59-A6C34878D82A}">
                    <a16:rowId xmlns:a16="http://schemas.microsoft.com/office/drawing/2014/main" val="2185937415"/>
                  </a:ext>
                </a:extLst>
              </a:tr>
              <a:tr h="613898">
                <a:tc>
                  <a:txBody>
                    <a:bodyPr/>
                    <a:lstStyle/>
                    <a:p>
                      <a:pPr marL="0" algn="l" defTabSz="914400" rtl="0" eaLnBrk="1" latinLnBrk="0" hangingPunct="1"/>
                      <a:r>
                        <a:rPr lang="en-CA" sz="1800" b="0" kern="1200" dirty="0" smtClean="0">
                          <a:solidFill>
                            <a:schemeClr val="tx1"/>
                          </a:solidFill>
                          <a:latin typeface="+mn-lt"/>
                          <a:ea typeface="+mn-ea"/>
                          <a:cs typeface="+mn-cs"/>
                        </a:rPr>
                        <a:t>Sustainable</a:t>
                      </a:r>
                      <a:r>
                        <a:rPr lang="en-CA" sz="1800" b="0" kern="1200" baseline="0" dirty="0" smtClean="0">
                          <a:solidFill>
                            <a:schemeClr val="tx1"/>
                          </a:solidFill>
                          <a:latin typeface="+mn-lt"/>
                          <a:ea typeface="+mn-ea"/>
                          <a:cs typeface="+mn-cs"/>
                        </a:rPr>
                        <a:t> Agriculture</a:t>
                      </a:r>
                      <a:endParaRPr lang="en-CA" sz="1800" b="0" kern="1200" dirty="0">
                        <a:solidFill>
                          <a:schemeClr val="tx1"/>
                        </a:solidFill>
                        <a:latin typeface="+mn-lt"/>
                        <a:ea typeface="+mn-ea"/>
                        <a:cs typeface="+mn-cs"/>
                      </a:endParaRPr>
                    </a:p>
                  </a:txBody>
                  <a:tcPr>
                    <a:lnT w="19050" cap="flat" cmpd="sng" algn="ctr">
                      <a:solidFill>
                        <a:srgbClr val="712D82"/>
                      </a:solidFill>
                      <a:prstDash val="solid"/>
                      <a:round/>
                      <a:headEnd type="none" w="med" len="med"/>
                      <a:tailEnd type="none" w="med" len="med"/>
                    </a:lnT>
                    <a:lnB w="19050" cap="flat" cmpd="sng" algn="ctr">
                      <a:solidFill>
                        <a:srgbClr val="712D82"/>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CA" dirty="0" smtClean="0">
                          <a:solidFill>
                            <a:schemeClr val="tx1"/>
                          </a:solidFill>
                        </a:rPr>
                        <a:t>Using satellites, drones, and tractor sensors to gain</a:t>
                      </a:r>
                      <a:r>
                        <a:rPr lang="en-CA" baseline="0" dirty="0" smtClean="0">
                          <a:solidFill>
                            <a:schemeClr val="tx1"/>
                          </a:solidFill>
                        </a:rPr>
                        <a:t> access to better data</a:t>
                      </a:r>
                      <a:endParaRPr lang="en-CA" dirty="0">
                        <a:solidFill>
                          <a:schemeClr val="tx1"/>
                        </a:solidFill>
                      </a:endParaRPr>
                    </a:p>
                  </a:txBody>
                  <a:tcPr>
                    <a:lnT w="19050" cap="flat" cmpd="sng" algn="ctr">
                      <a:solidFill>
                        <a:srgbClr val="712D82"/>
                      </a:solidFill>
                      <a:prstDash val="solid"/>
                      <a:round/>
                      <a:headEnd type="none" w="med" len="med"/>
                      <a:tailEnd type="none" w="med" len="med"/>
                    </a:lnT>
                    <a:lnB w="19050" cap="flat" cmpd="sng" algn="ctr">
                      <a:solidFill>
                        <a:srgbClr val="712D82"/>
                      </a:solidFill>
                      <a:prstDash val="solid"/>
                      <a:round/>
                      <a:headEnd type="none" w="med" len="med"/>
                      <a:tailEnd type="none" w="med" len="med"/>
                    </a:lnB>
                    <a:solidFill>
                      <a:schemeClr val="bg1"/>
                    </a:solidFill>
                  </a:tcPr>
                </a:tc>
                <a:extLst>
                  <a:ext uri="{0D108BD9-81ED-4DB2-BD59-A6C34878D82A}">
                    <a16:rowId xmlns:a16="http://schemas.microsoft.com/office/drawing/2014/main" val="214324450"/>
                  </a:ext>
                </a:extLst>
              </a:tr>
            </a:tbl>
          </a:graphicData>
        </a:graphic>
      </p:graphicFrame>
    </p:spTree>
    <p:extLst>
      <p:ext uri="{BB962C8B-B14F-4D97-AF65-F5344CB8AC3E}">
        <p14:creationId xmlns:p14="http://schemas.microsoft.com/office/powerpoint/2010/main" val="42386414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rgbClr val="712D82"/>
                </a:solidFill>
              </a:rPr>
              <a:t>Adaptation Discussion Questions</a:t>
            </a:r>
            <a:endParaRPr lang="en-CA" dirty="0">
              <a:solidFill>
                <a:srgbClr val="712D82"/>
              </a:solidFill>
            </a:endParaRPr>
          </a:p>
        </p:txBody>
      </p:sp>
      <p:sp>
        <p:nvSpPr>
          <p:cNvPr id="3" name="Content Placeholder 2"/>
          <p:cNvSpPr>
            <a:spLocks noGrp="1"/>
          </p:cNvSpPr>
          <p:nvPr>
            <p:ph idx="1"/>
          </p:nvPr>
        </p:nvSpPr>
        <p:spPr/>
        <p:txBody>
          <a:bodyPr/>
          <a:lstStyle/>
          <a:p>
            <a:r>
              <a:rPr lang="en-CA" dirty="0"/>
              <a:t>How can we best prepare communities for future climate impacts?</a:t>
            </a:r>
          </a:p>
          <a:p>
            <a:endParaRPr lang="en-CA" dirty="0"/>
          </a:p>
          <a:p>
            <a:r>
              <a:rPr lang="en-CA" dirty="0"/>
              <a:t>What resources would help you </a:t>
            </a:r>
            <a:r>
              <a:rPr lang="en-CA" dirty="0" smtClean="0"/>
              <a:t>as an individual prepare </a:t>
            </a:r>
            <a:r>
              <a:rPr lang="en-CA" dirty="0"/>
              <a:t>for future climate impacts?</a:t>
            </a:r>
          </a:p>
          <a:p>
            <a:endParaRPr lang="en-CA" dirty="0"/>
          </a:p>
          <a:p>
            <a:r>
              <a:rPr lang="en-CA" dirty="0"/>
              <a:t>What are you currently doing to prepare for future climate impacts?</a:t>
            </a:r>
          </a:p>
          <a:p>
            <a:endParaRPr lang="en-CA" dirty="0"/>
          </a:p>
        </p:txBody>
      </p:sp>
    </p:spTree>
    <p:extLst>
      <p:ext uri="{BB962C8B-B14F-4D97-AF65-F5344CB8AC3E}">
        <p14:creationId xmlns:p14="http://schemas.microsoft.com/office/powerpoint/2010/main" val="15964682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rgbClr val="712D82"/>
                </a:solidFill>
              </a:rPr>
              <a:t>Keystones</a:t>
            </a:r>
            <a:endParaRPr lang="en-CA" dirty="0">
              <a:solidFill>
                <a:srgbClr val="712D82"/>
              </a:solidFill>
            </a:endParaRPr>
          </a:p>
        </p:txBody>
      </p:sp>
      <p:sp>
        <p:nvSpPr>
          <p:cNvPr id="3" name="Content Placeholder 2"/>
          <p:cNvSpPr>
            <a:spLocks noGrp="1"/>
          </p:cNvSpPr>
          <p:nvPr>
            <p:ph idx="1"/>
          </p:nvPr>
        </p:nvSpPr>
        <p:spPr/>
        <p:txBody>
          <a:bodyPr/>
          <a:lstStyle/>
          <a:p>
            <a:r>
              <a:rPr lang="en-CA" dirty="0"/>
              <a:t>Are the four keystones the right priority areas for action under the climate pillar? </a:t>
            </a:r>
          </a:p>
          <a:p>
            <a:r>
              <a:rPr lang="en-CA" dirty="0" smtClean="0"/>
              <a:t>Do </a:t>
            </a:r>
            <a:r>
              <a:rPr lang="en-CA" dirty="0"/>
              <a:t>you have any other suggestions?</a:t>
            </a:r>
          </a:p>
          <a:p>
            <a:endParaRPr lang="en-CA" dirty="0"/>
          </a:p>
        </p:txBody>
      </p:sp>
      <p:sp>
        <p:nvSpPr>
          <p:cNvPr id="7" name="Round Same Side Corner Rectangle 6"/>
          <p:cNvSpPr/>
          <p:nvPr/>
        </p:nvSpPr>
        <p:spPr>
          <a:xfrm rot="10800000">
            <a:off x="7023672" y="4332836"/>
            <a:ext cx="1875381" cy="1395781"/>
          </a:xfrm>
          <a:prstGeom prst="round2SameRect">
            <a:avLst/>
          </a:prstGeom>
          <a:solidFill>
            <a:srgbClr val="712D82"/>
          </a:solidFill>
          <a:ln>
            <a:noFill/>
          </a:ln>
          <a:effectLst>
            <a:glow rad="1397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1169373" y="1784202"/>
            <a:ext cx="2382717" cy="523220"/>
          </a:xfrm>
          <a:prstGeom prst="rect">
            <a:avLst/>
          </a:prstGeom>
          <a:noFill/>
        </p:spPr>
        <p:txBody>
          <a:bodyPr wrap="square" rtlCol="0">
            <a:spAutoFit/>
          </a:bodyPr>
          <a:lstStyle/>
          <a:p>
            <a:pPr algn="ctr"/>
            <a:r>
              <a:rPr lang="en-CA" sz="2800" b="1" dirty="0" smtClean="0">
                <a:solidFill>
                  <a:schemeClr val="bg1"/>
                </a:solidFill>
              </a:rPr>
              <a:t>Clean Energy</a:t>
            </a:r>
            <a:endParaRPr lang="en-CA" sz="2800" b="1" dirty="0">
              <a:solidFill>
                <a:schemeClr val="bg1"/>
              </a:solidFill>
            </a:endParaRPr>
          </a:p>
        </p:txBody>
      </p:sp>
      <p:sp>
        <p:nvSpPr>
          <p:cNvPr id="10" name="TextBox 9"/>
          <p:cNvSpPr txBox="1"/>
          <p:nvPr/>
        </p:nvSpPr>
        <p:spPr>
          <a:xfrm>
            <a:off x="5269522" y="1789146"/>
            <a:ext cx="2382716" cy="523220"/>
          </a:xfrm>
          <a:prstGeom prst="rect">
            <a:avLst/>
          </a:prstGeom>
          <a:noFill/>
        </p:spPr>
        <p:txBody>
          <a:bodyPr wrap="square" rtlCol="0">
            <a:spAutoFit/>
          </a:bodyPr>
          <a:lstStyle/>
          <a:p>
            <a:pPr algn="ctr"/>
            <a:r>
              <a:rPr lang="en-CA" sz="2800" b="1" dirty="0" smtClean="0">
                <a:solidFill>
                  <a:schemeClr val="bg1"/>
                </a:solidFill>
              </a:rPr>
              <a:t>Carbon Pricing</a:t>
            </a:r>
            <a:endParaRPr lang="en-CA" sz="2800" b="1" dirty="0">
              <a:solidFill>
                <a:schemeClr val="bg1"/>
              </a:solidFill>
            </a:endParaRPr>
          </a:p>
        </p:txBody>
      </p:sp>
      <p:sp>
        <p:nvSpPr>
          <p:cNvPr id="11" name="TextBox 10"/>
          <p:cNvSpPr txBox="1"/>
          <p:nvPr/>
        </p:nvSpPr>
        <p:spPr>
          <a:xfrm>
            <a:off x="7023671" y="4752384"/>
            <a:ext cx="1875383" cy="369332"/>
          </a:xfrm>
          <a:prstGeom prst="rect">
            <a:avLst/>
          </a:prstGeom>
          <a:noFill/>
        </p:spPr>
        <p:txBody>
          <a:bodyPr wrap="square" rtlCol="0">
            <a:spAutoFit/>
          </a:bodyPr>
          <a:lstStyle/>
          <a:p>
            <a:pPr algn="ctr"/>
            <a:r>
              <a:rPr lang="en-CA" b="1" dirty="0" smtClean="0">
                <a:solidFill>
                  <a:schemeClr val="bg1"/>
                </a:solidFill>
              </a:rPr>
              <a:t>Adaptation</a:t>
            </a:r>
            <a:endParaRPr lang="en-CA" b="1" dirty="0">
              <a:solidFill>
                <a:schemeClr val="bg1"/>
              </a:solidFill>
            </a:endParaRPr>
          </a:p>
        </p:txBody>
      </p:sp>
      <p:sp>
        <p:nvSpPr>
          <p:cNvPr id="12" name="Round Same Side Corner Rectangle 11"/>
          <p:cNvSpPr/>
          <p:nvPr/>
        </p:nvSpPr>
        <p:spPr>
          <a:xfrm rot="10800000">
            <a:off x="2504953" y="4332834"/>
            <a:ext cx="1875381" cy="1395781"/>
          </a:xfrm>
          <a:prstGeom prst="round2SameRect">
            <a:avLst/>
          </a:prstGeom>
          <a:solidFill>
            <a:srgbClr val="712D82"/>
          </a:solidFill>
          <a:ln>
            <a:noFill/>
          </a:ln>
          <a:effectLst>
            <a:glow rad="1397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Box 12"/>
          <p:cNvSpPr txBox="1"/>
          <p:nvPr/>
        </p:nvSpPr>
        <p:spPr>
          <a:xfrm>
            <a:off x="2504952" y="4752382"/>
            <a:ext cx="1875383" cy="369332"/>
          </a:xfrm>
          <a:prstGeom prst="rect">
            <a:avLst/>
          </a:prstGeom>
          <a:noFill/>
        </p:spPr>
        <p:txBody>
          <a:bodyPr wrap="square" rtlCol="0">
            <a:spAutoFit/>
          </a:bodyPr>
          <a:lstStyle/>
          <a:p>
            <a:pPr algn="ctr"/>
            <a:r>
              <a:rPr lang="en-CA" b="1" dirty="0" smtClean="0">
                <a:solidFill>
                  <a:schemeClr val="bg1"/>
                </a:solidFill>
              </a:rPr>
              <a:t>Carbon Pricing</a:t>
            </a:r>
            <a:endParaRPr lang="en-CA" b="1" dirty="0">
              <a:solidFill>
                <a:schemeClr val="bg1"/>
              </a:solidFill>
            </a:endParaRPr>
          </a:p>
        </p:txBody>
      </p:sp>
      <p:sp>
        <p:nvSpPr>
          <p:cNvPr id="14" name="Round Same Side Corner Rectangle 13"/>
          <p:cNvSpPr/>
          <p:nvPr/>
        </p:nvSpPr>
        <p:spPr>
          <a:xfrm rot="10800000">
            <a:off x="4796132" y="4332835"/>
            <a:ext cx="1875381" cy="1395781"/>
          </a:xfrm>
          <a:prstGeom prst="round2SameRect">
            <a:avLst/>
          </a:prstGeom>
          <a:solidFill>
            <a:srgbClr val="712D82"/>
          </a:solidFill>
          <a:ln>
            <a:noFill/>
          </a:ln>
          <a:effectLst>
            <a:glow rad="1397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TextBox 14"/>
          <p:cNvSpPr txBox="1"/>
          <p:nvPr/>
        </p:nvSpPr>
        <p:spPr>
          <a:xfrm>
            <a:off x="4796131" y="4634046"/>
            <a:ext cx="1875383" cy="646331"/>
          </a:xfrm>
          <a:prstGeom prst="rect">
            <a:avLst/>
          </a:prstGeom>
          <a:noFill/>
        </p:spPr>
        <p:txBody>
          <a:bodyPr wrap="square" rtlCol="0">
            <a:spAutoFit/>
          </a:bodyPr>
          <a:lstStyle/>
          <a:p>
            <a:pPr algn="ctr"/>
            <a:r>
              <a:rPr lang="en-CA" b="1" dirty="0" smtClean="0">
                <a:solidFill>
                  <a:schemeClr val="bg1"/>
                </a:solidFill>
              </a:rPr>
              <a:t>Sector Emissions Reductions</a:t>
            </a:r>
            <a:endParaRPr lang="en-CA" b="1" dirty="0">
              <a:solidFill>
                <a:schemeClr val="bg1"/>
              </a:solidFill>
            </a:endParaRPr>
          </a:p>
        </p:txBody>
      </p:sp>
      <p:sp>
        <p:nvSpPr>
          <p:cNvPr id="16" name="Round Same Side Corner Rectangle 15"/>
          <p:cNvSpPr/>
          <p:nvPr/>
        </p:nvSpPr>
        <p:spPr>
          <a:xfrm rot="10800000">
            <a:off x="277411" y="4332834"/>
            <a:ext cx="1875381" cy="1395781"/>
          </a:xfrm>
          <a:prstGeom prst="round2SameRect">
            <a:avLst/>
          </a:prstGeom>
          <a:solidFill>
            <a:srgbClr val="712D82"/>
          </a:solidFill>
          <a:ln>
            <a:noFill/>
          </a:ln>
          <a:effectLst>
            <a:glow rad="1397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p:cNvSpPr txBox="1"/>
          <p:nvPr/>
        </p:nvSpPr>
        <p:spPr>
          <a:xfrm>
            <a:off x="277410" y="4752382"/>
            <a:ext cx="1875383" cy="369332"/>
          </a:xfrm>
          <a:prstGeom prst="rect">
            <a:avLst/>
          </a:prstGeom>
          <a:noFill/>
        </p:spPr>
        <p:txBody>
          <a:bodyPr wrap="square" rtlCol="0">
            <a:spAutoFit/>
          </a:bodyPr>
          <a:lstStyle/>
          <a:p>
            <a:pPr algn="ctr"/>
            <a:r>
              <a:rPr lang="en-CA" b="1" dirty="0" smtClean="0">
                <a:solidFill>
                  <a:schemeClr val="bg1"/>
                </a:solidFill>
              </a:rPr>
              <a:t>Clean Energy</a:t>
            </a:r>
            <a:endParaRPr lang="en-CA" b="1" dirty="0">
              <a:solidFill>
                <a:schemeClr val="bg1"/>
              </a:solidFill>
            </a:endParaRPr>
          </a:p>
        </p:txBody>
      </p:sp>
    </p:spTree>
    <p:extLst>
      <p:ext uri="{BB962C8B-B14F-4D97-AF65-F5344CB8AC3E}">
        <p14:creationId xmlns:p14="http://schemas.microsoft.com/office/powerpoint/2010/main" val="21035973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B_Climate_and_Green_Plan_2017_PPT_Cover_End_tk10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287310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12D82"/>
                </a:solidFill>
              </a:rPr>
              <a:t>The Four Pillars</a:t>
            </a:r>
            <a:endParaRPr lang="en-US" dirty="0">
              <a:solidFill>
                <a:srgbClr val="712D82"/>
              </a:solidFill>
            </a:endParaRPr>
          </a:p>
        </p:txBody>
      </p:sp>
      <p:pic>
        <p:nvPicPr>
          <p:cNvPr id="4" name="Content Placeholder 3"/>
          <p:cNvPicPr>
            <a:picLocks noGrp="1" noChangeAspect="1"/>
          </p:cNvPicPr>
          <p:nvPr>
            <p:ph idx="1"/>
          </p:nvPr>
        </p:nvPicPr>
        <p:blipFill>
          <a:blip r:embed="rId3"/>
          <a:stretch>
            <a:fillRect/>
          </a:stretch>
        </p:blipFill>
        <p:spPr>
          <a:xfrm>
            <a:off x="888999" y="2133547"/>
            <a:ext cx="7340600" cy="3459268"/>
          </a:xfrm>
          <a:prstGeom prst="rect">
            <a:avLst/>
          </a:prstGeom>
        </p:spPr>
      </p:pic>
    </p:spTree>
    <p:extLst>
      <p:ext uri="{BB962C8B-B14F-4D97-AF65-F5344CB8AC3E}">
        <p14:creationId xmlns:p14="http://schemas.microsoft.com/office/powerpoint/2010/main" val="20263569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B_Climate_and_Green_Plan_2017_PPT_Feature_tk100_CLIMAT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a:solidFill>
            <a:srgbClr val="A275AC"/>
          </a:solidFill>
        </p:spPr>
      </p:pic>
      <p:sp>
        <p:nvSpPr>
          <p:cNvPr id="2" name="Title 1"/>
          <p:cNvSpPr>
            <a:spLocks noGrp="1"/>
          </p:cNvSpPr>
          <p:nvPr>
            <p:ph type="title"/>
          </p:nvPr>
        </p:nvSpPr>
        <p:spPr>
          <a:xfrm>
            <a:off x="4635500" y="2032000"/>
            <a:ext cx="4051300" cy="973138"/>
          </a:xfrm>
        </p:spPr>
        <p:txBody>
          <a:bodyPr anchor="b" anchorCtr="0"/>
          <a:lstStyle/>
          <a:p>
            <a:r>
              <a:rPr lang="en-US" dirty="0" smtClean="0">
                <a:solidFill>
                  <a:srgbClr val="FFFFFF"/>
                </a:solidFill>
              </a:rPr>
              <a:t>CLIMATE</a:t>
            </a:r>
            <a:endParaRPr lang="en-US" dirty="0">
              <a:solidFill>
                <a:srgbClr val="FFFFFF"/>
              </a:solidFill>
            </a:endParaRPr>
          </a:p>
        </p:txBody>
      </p:sp>
      <p:sp>
        <p:nvSpPr>
          <p:cNvPr id="3" name="Content Placeholder 2"/>
          <p:cNvSpPr>
            <a:spLocks noGrp="1"/>
          </p:cNvSpPr>
          <p:nvPr>
            <p:ph idx="1"/>
          </p:nvPr>
        </p:nvSpPr>
        <p:spPr>
          <a:xfrm>
            <a:off x="4635500" y="3454401"/>
            <a:ext cx="4051300" cy="1460500"/>
          </a:xfrm>
        </p:spPr>
        <p:txBody>
          <a:bodyPr lIns="0" tIns="0" rIns="0" bIns="0"/>
          <a:lstStyle/>
          <a:p>
            <a:pPr marL="0" indent="0">
              <a:lnSpc>
                <a:spcPts val="3000"/>
              </a:lnSpc>
              <a:buNone/>
            </a:pPr>
            <a:endParaRPr lang="en-US" dirty="0">
              <a:solidFill>
                <a:srgbClr val="FFFFFF"/>
              </a:solidFill>
            </a:endParaRPr>
          </a:p>
        </p:txBody>
      </p:sp>
      <p:cxnSp>
        <p:nvCxnSpPr>
          <p:cNvPr id="7" name="Straight Connector 6"/>
          <p:cNvCxnSpPr/>
          <p:nvPr/>
        </p:nvCxnSpPr>
        <p:spPr>
          <a:xfrm>
            <a:off x="4635500" y="3200400"/>
            <a:ext cx="4508500" cy="0"/>
          </a:xfrm>
          <a:prstGeom prst="line">
            <a:avLst/>
          </a:prstGeom>
          <a:ln>
            <a:solidFill>
              <a:srgbClr val="8AC86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53619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12D82"/>
                </a:solidFill>
              </a:rPr>
              <a:t>Keystones</a:t>
            </a:r>
            <a:endParaRPr lang="en-US" dirty="0">
              <a:solidFill>
                <a:srgbClr val="712D82"/>
              </a:solidFill>
            </a:endParaRPr>
          </a:p>
        </p:txBody>
      </p:sp>
      <p:sp>
        <p:nvSpPr>
          <p:cNvPr id="4" name="Round Same Side Corner Rectangle 3"/>
          <p:cNvSpPr/>
          <p:nvPr/>
        </p:nvSpPr>
        <p:spPr>
          <a:xfrm rot="10800000">
            <a:off x="1169376" y="1336741"/>
            <a:ext cx="2382715" cy="2013438"/>
          </a:xfrm>
          <a:prstGeom prst="round2SameRect">
            <a:avLst/>
          </a:prstGeom>
          <a:solidFill>
            <a:srgbClr val="712D82"/>
          </a:solidFill>
          <a:ln>
            <a:noFill/>
          </a:ln>
          <a:effectLst>
            <a:glow rad="1397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Round Same Side Corner Rectangle 4"/>
          <p:cNvSpPr/>
          <p:nvPr/>
        </p:nvSpPr>
        <p:spPr>
          <a:xfrm rot="10800000">
            <a:off x="5269523" y="1336742"/>
            <a:ext cx="2382715" cy="2013438"/>
          </a:xfrm>
          <a:prstGeom prst="round2SameRect">
            <a:avLst/>
          </a:prstGeom>
          <a:solidFill>
            <a:srgbClr val="712D82"/>
          </a:solidFill>
          <a:ln w="34925">
            <a:noFill/>
          </a:ln>
          <a:effectLst>
            <a:glow rad="2286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ound Same Side Corner Rectangle 5"/>
          <p:cNvSpPr/>
          <p:nvPr/>
        </p:nvSpPr>
        <p:spPr>
          <a:xfrm rot="10800000">
            <a:off x="1169376" y="4091664"/>
            <a:ext cx="2382715" cy="2013438"/>
          </a:xfrm>
          <a:prstGeom prst="round2SameRect">
            <a:avLst/>
          </a:prstGeom>
          <a:solidFill>
            <a:srgbClr val="712D82"/>
          </a:solidFill>
          <a:ln>
            <a:noFill/>
          </a:ln>
          <a:effectLst>
            <a:glow rad="1397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ound Same Side Corner Rectangle 6"/>
          <p:cNvSpPr/>
          <p:nvPr/>
        </p:nvSpPr>
        <p:spPr>
          <a:xfrm rot="10800000">
            <a:off x="5269523" y="4091664"/>
            <a:ext cx="2382715" cy="2013438"/>
          </a:xfrm>
          <a:prstGeom prst="round2SameRect">
            <a:avLst/>
          </a:prstGeom>
          <a:solidFill>
            <a:srgbClr val="712D82"/>
          </a:solidFill>
          <a:ln>
            <a:noFill/>
          </a:ln>
          <a:effectLst>
            <a:glow rad="1397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1169373" y="1784202"/>
            <a:ext cx="2382717" cy="523220"/>
          </a:xfrm>
          <a:prstGeom prst="rect">
            <a:avLst/>
          </a:prstGeom>
          <a:noFill/>
        </p:spPr>
        <p:txBody>
          <a:bodyPr wrap="square" rtlCol="0">
            <a:spAutoFit/>
          </a:bodyPr>
          <a:lstStyle/>
          <a:p>
            <a:pPr algn="ctr"/>
            <a:r>
              <a:rPr lang="en-CA" sz="2800" b="1" dirty="0" smtClean="0">
                <a:solidFill>
                  <a:schemeClr val="bg1"/>
                </a:solidFill>
              </a:rPr>
              <a:t>Clean Energy</a:t>
            </a:r>
            <a:endParaRPr lang="en-CA" sz="2800" b="1" dirty="0">
              <a:solidFill>
                <a:schemeClr val="bg1"/>
              </a:solidFill>
            </a:endParaRPr>
          </a:p>
        </p:txBody>
      </p:sp>
      <p:sp>
        <p:nvSpPr>
          <p:cNvPr id="9" name="TextBox 8"/>
          <p:cNvSpPr txBox="1"/>
          <p:nvPr/>
        </p:nvSpPr>
        <p:spPr>
          <a:xfrm>
            <a:off x="1169376" y="4405885"/>
            <a:ext cx="2382714" cy="1384995"/>
          </a:xfrm>
          <a:prstGeom prst="rect">
            <a:avLst/>
          </a:prstGeom>
          <a:noFill/>
        </p:spPr>
        <p:txBody>
          <a:bodyPr wrap="square" rtlCol="0">
            <a:spAutoFit/>
          </a:bodyPr>
          <a:lstStyle/>
          <a:p>
            <a:pPr algn="ctr"/>
            <a:r>
              <a:rPr lang="en-CA" sz="2800" b="1" dirty="0" smtClean="0">
                <a:solidFill>
                  <a:schemeClr val="bg1"/>
                </a:solidFill>
              </a:rPr>
              <a:t>Sector Emissions Reductions</a:t>
            </a:r>
            <a:endParaRPr lang="en-CA" sz="2800" b="1" dirty="0">
              <a:solidFill>
                <a:schemeClr val="bg1"/>
              </a:solidFill>
            </a:endParaRPr>
          </a:p>
        </p:txBody>
      </p:sp>
      <p:sp>
        <p:nvSpPr>
          <p:cNvPr id="10" name="TextBox 9"/>
          <p:cNvSpPr txBox="1"/>
          <p:nvPr/>
        </p:nvSpPr>
        <p:spPr>
          <a:xfrm>
            <a:off x="5269522" y="1789146"/>
            <a:ext cx="2382716" cy="523220"/>
          </a:xfrm>
          <a:prstGeom prst="rect">
            <a:avLst/>
          </a:prstGeom>
          <a:noFill/>
        </p:spPr>
        <p:txBody>
          <a:bodyPr wrap="square" rtlCol="0">
            <a:spAutoFit/>
          </a:bodyPr>
          <a:lstStyle/>
          <a:p>
            <a:pPr algn="ctr"/>
            <a:r>
              <a:rPr lang="en-CA" sz="2800" b="1" dirty="0" smtClean="0">
                <a:solidFill>
                  <a:schemeClr val="bg1"/>
                </a:solidFill>
              </a:rPr>
              <a:t>Carbon Pricing</a:t>
            </a:r>
            <a:endParaRPr lang="en-CA" sz="2800" b="1" dirty="0">
              <a:solidFill>
                <a:schemeClr val="bg1"/>
              </a:solidFill>
            </a:endParaRPr>
          </a:p>
        </p:txBody>
      </p:sp>
      <p:sp>
        <p:nvSpPr>
          <p:cNvPr id="11" name="TextBox 10"/>
          <p:cNvSpPr txBox="1"/>
          <p:nvPr/>
        </p:nvSpPr>
        <p:spPr>
          <a:xfrm>
            <a:off x="5269522" y="4709321"/>
            <a:ext cx="2382715" cy="523220"/>
          </a:xfrm>
          <a:prstGeom prst="rect">
            <a:avLst/>
          </a:prstGeom>
          <a:noFill/>
        </p:spPr>
        <p:txBody>
          <a:bodyPr wrap="square" rtlCol="0">
            <a:spAutoFit/>
          </a:bodyPr>
          <a:lstStyle/>
          <a:p>
            <a:pPr algn="ctr"/>
            <a:r>
              <a:rPr lang="en-CA" sz="2800" b="1" dirty="0" smtClean="0">
                <a:solidFill>
                  <a:schemeClr val="bg1"/>
                </a:solidFill>
              </a:rPr>
              <a:t>Adaptation</a:t>
            </a:r>
            <a:endParaRPr lang="en-CA" sz="2800" b="1" dirty="0">
              <a:solidFill>
                <a:schemeClr val="bg1"/>
              </a:solidFill>
            </a:endParaRPr>
          </a:p>
        </p:txBody>
      </p:sp>
    </p:spTree>
    <p:extLst>
      <p:ext uri="{BB962C8B-B14F-4D97-AF65-F5344CB8AC3E}">
        <p14:creationId xmlns:p14="http://schemas.microsoft.com/office/powerpoint/2010/main" val="4591837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rgbClr val="712D82"/>
                </a:solidFill>
              </a:rPr>
              <a:t>Clean Energy</a:t>
            </a:r>
            <a:endParaRPr lang="en-CA" dirty="0">
              <a:solidFill>
                <a:srgbClr val="712D82"/>
              </a:solidFill>
            </a:endParaRPr>
          </a:p>
        </p:txBody>
      </p:sp>
      <p:graphicFrame>
        <p:nvGraphicFramePr>
          <p:cNvPr id="5" name="Table 4"/>
          <p:cNvGraphicFramePr>
            <a:graphicFrameLocks noGrp="1"/>
          </p:cNvGraphicFramePr>
          <p:nvPr>
            <p:extLst/>
          </p:nvPr>
        </p:nvGraphicFramePr>
        <p:xfrm>
          <a:off x="695271" y="1449662"/>
          <a:ext cx="8024744" cy="4728698"/>
        </p:xfrm>
        <a:graphic>
          <a:graphicData uri="http://schemas.openxmlformats.org/drawingml/2006/table">
            <a:tbl>
              <a:tblPr firstRow="1" bandRow="1">
                <a:tableStyleId>{D27102A9-8310-4765-A935-A1911B00CA55}</a:tableStyleId>
              </a:tblPr>
              <a:tblGrid>
                <a:gridCol w="2583075">
                  <a:extLst>
                    <a:ext uri="{9D8B030D-6E8A-4147-A177-3AD203B41FA5}">
                      <a16:colId xmlns:a16="http://schemas.microsoft.com/office/drawing/2014/main" val="1740751014"/>
                    </a:ext>
                  </a:extLst>
                </a:gridCol>
                <a:gridCol w="5441669">
                  <a:extLst>
                    <a:ext uri="{9D8B030D-6E8A-4147-A177-3AD203B41FA5}">
                      <a16:colId xmlns:a16="http://schemas.microsoft.com/office/drawing/2014/main" val="1924599607"/>
                    </a:ext>
                  </a:extLst>
                </a:gridCol>
              </a:tblGrid>
              <a:tr h="613898">
                <a:tc>
                  <a:txBody>
                    <a:bodyPr/>
                    <a:lstStyle/>
                    <a:p>
                      <a:pPr algn="ctr"/>
                      <a:r>
                        <a:rPr lang="en-CA" sz="2400" b="1" kern="1200" baseline="0" dirty="0" smtClean="0">
                          <a:solidFill>
                            <a:srgbClr val="712D82"/>
                          </a:solidFill>
                          <a:latin typeface="+mn-lt"/>
                          <a:ea typeface="+mn-ea"/>
                          <a:cs typeface="+mn-cs"/>
                        </a:rPr>
                        <a:t>Actions</a:t>
                      </a:r>
                      <a:endParaRPr lang="en-CA" sz="2400" b="1" kern="1200" baseline="0" dirty="0">
                        <a:solidFill>
                          <a:srgbClr val="712D82"/>
                        </a:solidFill>
                        <a:latin typeface="+mn-lt"/>
                        <a:ea typeface="+mn-ea"/>
                        <a:cs typeface="+mn-cs"/>
                      </a:endParaRPr>
                    </a:p>
                  </a:txBody>
                  <a:tcPr anchor="b">
                    <a:lnT w="12700" cap="flat" cmpd="sng" algn="ctr">
                      <a:noFill/>
                      <a:prstDash val="solid"/>
                      <a:round/>
                      <a:headEnd type="none" w="med" len="med"/>
                      <a:tailEnd type="none" w="med" len="med"/>
                    </a:lnT>
                    <a:lnB w="19050" cap="flat" cmpd="sng" algn="ctr">
                      <a:solidFill>
                        <a:srgbClr val="712D82"/>
                      </a:solidFill>
                      <a:prstDash val="solid"/>
                      <a:round/>
                      <a:headEnd type="none" w="med" len="med"/>
                      <a:tailEnd type="none" w="med" len="med"/>
                    </a:lnB>
                    <a:solidFill>
                      <a:schemeClr val="bg1"/>
                    </a:solidFill>
                  </a:tcPr>
                </a:tc>
                <a:tc>
                  <a:txBody>
                    <a:bodyPr/>
                    <a:lstStyle/>
                    <a:p>
                      <a:pPr marL="0" algn="l" defTabSz="914400" rtl="0" eaLnBrk="1" latinLnBrk="0" hangingPunct="1"/>
                      <a:endParaRPr lang="en-CA" sz="1800" b="0" kern="1200" baseline="0" dirty="0">
                        <a:solidFill>
                          <a:schemeClr val="lt1"/>
                        </a:solidFill>
                        <a:latin typeface="+mn-lt"/>
                        <a:ea typeface="+mn-ea"/>
                        <a:cs typeface="+mn-cs"/>
                      </a:endParaRPr>
                    </a:p>
                  </a:txBody>
                  <a:tcPr>
                    <a:lnT w="12700" cap="flat" cmpd="sng" algn="ctr">
                      <a:noFill/>
                      <a:prstDash val="solid"/>
                      <a:round/>
                      <a:headEnd type="none" w="med" len="med"/>
                      <a:tailEnd type="none" w="med" len="med"/>
                    </a:lnT>
                    <a:lnB w="19050" cap="flat" cmpd="sng" algn="ctr">
                      <a:solidFill>
                        <a:srgbClr val="712D82"/>
                      </a:solidFill>
                      <a:prstDash val="solid"/>
                      <a:round/>
                      <a:headEnd type="none" w="med" len="med"/>
                      <a:tailEnd type="none" w="med" len="med"/>
                    </a:lnB>
                    <a:solidFill>
                      <a:schemeClr val="bg1"/>
                    </a:solidFill>
                  </a:tcPr>
                </a:tc>
                <a:extLst>
                  <a:ext uri="{0D108BD9-81ED-4DB2-BD59-A6C34878D82A}">
                    <a16:rowId xmlns:a16="http://schemas.microsoft.com/office/drawing/2014/main" val="1840954822"/>
                  </a:ext>
                </a:extLst>
              </a:tr>
              <a:tr h="613898">
                <a:tc>
                  <a:txBody>
                    <a:bodyPr/>
                    <a:lstStyle/>
                    <a:p>
                      <a:r>
                        <a:rPr lang="en-CA" sz="1800" b="0" kern="1200" baseline="0" dirty="0" smtClean="0"/>
                        <a:t>Manitoba’s Clean Energy Advantage</a:t>
                      </a:r>
                      <a:endParaRPr lang="en-CA" sz="1800" b="0" kern="1200" baseline="0" dirty="0">
                        <a:solidFill>
                          <a:schemeClr val="lt1"/>
                        </a:solidFill>
                        <a:latin typeface="+mn-lt"/>
                        <a:ea typeface="+mn-ea"/>
                        <a:cs typeface="+mn-cs"/>
                      </a:endParaRPr>
                    </a:p>
                  </a:txBody>
                  <a:tcPr>
                    <a:lnT w="19050" cap="flat" cmpd="sng" algn="ctr">
                      <a:solidFill>
                        <a:srgbClr val="712D82"/>
                      </a:solidFill>
                      <a:prstDash val="solid"/>
                      <a:round/>
                      <a:headEnd type="none" w="med" len="med"/>
                      <a:tailEnd type="none" w="med" len="med"/>
                    </a:lnT>
                    <a:lnB w="19050" cap="flat" cmpd="sng" algn="ctr">
                      <a:solidFill>
                        <a:srgbClr val="712D82"/>
                      </a:solidFill>
                      <a:prstDash val="solid"/>
                      <a:round/>
                      <a:headEnd type="none" w="med" len="med"/>
                      <a:tailEnd type="none" w="med" len="med"/>
                    </a:lnB>
                    <a:solidFill>
                      <a:schemeClr val="bg1"/>
                    </a:solidFill>
                  </a:tcPr>
                </a:tc>
                <a:tc>
                  <a:txBody>
                    <a:bodyPr/>
                    <a:lstStyle/>
                    <a:p>
                      <a:pPr marL="0" algn="l" defTabSz="914400" rtl="0" eaLnBrk="1" latinLnBrk="0" hangingPunct="1"/>
                      <a:r>
                        <a:rPr lang="en-CA" sz="1800" b="0" kern="1200" baseline="0" dirty="0" smtClean="0">
                          <a:solidFill>
                            <a:schemeClr val="tx1"/>
                          </a:solidFill>
                          <a:latin typeface="+mn-lt"/>
                          <a:ea typeface="+mn-ea"/>
                          <a:cs typeface="+mn-cs"/>
                        </a:rPr>
                        <a:t>Exporting clean Manitoba hydroelectricity to neighbouring jurisdictions to reduce their fossil fuel use and greenhouse gas emissions.</a:t>
                      </a:r>
                      <a:endParaRPr lang="en-CA" sz="1800" b="0" kern="1200" baseline="0" dirty="0">
                        <a:solidFill>
                          <a:schemeClr val="tx1"/>
                        </a:solidFill>
                        <a:latin typeface="+mn-lt"/>
                        <a:ea typeface="+mn-ea"/>
                        <a:cs typeface="+mn-cs"/>
                      </a:endParaRPr>
                    </a:p>
                  </a:txBody>
                  <a:tcPr>
                    <a:lnT w="19050" cap="flat" cmpd="sng" algn="ctr">
                      <a:solidFill>
                        <a:srgbClr val="712D82"/>
                      </a:solidFill>
                      <a:prstDash val="solid"/>
                      <a:round/>
                      <a:headEnd type="none" w="med" len="med"/>
                      <a:tailEnd type="none" w="med" len="med"/>
                    </a:lnT>
                    <a:lnB w="19050" cap="flat" cmpd="sng" algn="ctr">
                      <a:solidFill>
                        <a:srgbClr val="712D82"/>
                      </a:solidFill>
                      <a:prstDash val="solid"/>
                      <a:round/>
                      <a:headEnd type="none" w="med" len="med"/>
                      <a:tailEnd type="none" w="med" len="med"/>
                    </a:lnB>
                    <a:solidFill>
                      <a:schemeClr val="bg1"/>
                    </a:solidFill>
                  </a:tcPr>
                </a:tc>
                <a:extLst>
                  <a:ext uri="{0D108BD9-81ED-4DB2-BD59-A6C34878D82A}">
                    <a16:rowId xmlns:a16="http://schemas.microsoft.com/office/drawing/2014/main" val="3071805221"/>
                  </a:ext>
                </a:extLst>
              </a:tr>
              <a:tr h="613898">
                <a:tc>
                  <a:txBody>
                    <a:bodyPr/>
                    <a:lstStyle/>
                    <a:p>
                      <a:pPr marL="0" algn="l" defTabSz="914400" rtl="0" eaLnBrk="1" latinLnBrk="0" hangingPunct="1"/>
                      <a:r>
                        <a:rPr lang="en-CA" sz="1800" kern="1200" baseline="0" dirty="0" smtClean="0"/>
                        <a:t>Efficiency Manitoba</a:t>
                      </a:r>
                      <a:endParaRPr lang="en-CA" sz="1800" b="1" kern="1200" baseline="0" dirty="0">
                        <a:solidFill>
                          <a:schemeClr val="lt1"/>
                        </a:solidFill>
                        <a:latin typeface="+mn-lt"/>
                        <a:ea typeface="+mn-ea"/>
                        <a:cs typeface="+mn-cs"/>
                      </a:endParaRPr>
                    </a:p>
                  </a:txBody>
                  <a:tcPr>
                    <a:lnT w="19050" cap="flat" cmpd="sng" algn="ctr">
                      <a:solidFill>
                        <a:srgbClr val="712D82"/>
                      </a:solidFill>
                      <a:prstDash val="solid"/>
                      <a:round/>
                      <a:headEnd type="none" w="med" len="med"/>
                      <a:tailEnd type="none" w="med" len="med"/>
                    </a:lnT>
                    <a:lnB w="19050" cap="flat" cmpd="sng" algn="ctr">
                      <a:solidFill>
                        <a:srgbClr val="712D82"/>
                      </a:solidFill>
                      <a:prstDash val="solid"/>
                      <a:round/>
                      <a:headEnd type="none" w="med" len="med"/>
                      <a:tailEnd type="none" w="med" len="med"/>
                    </a:lnB>
                    <a:solidFill>
                      <a:schemeClr val="bg1"/>
                    </a:solidFill>
                  </a:tcPr>
                </a:tc>
                <a:tc>
                  <a:txBody>
                    <a:bodyPr/>
                    <a:lstStyle/>
                    <a:p>
                      <a:pPr marL="0" algn="l" defTabSz="914400" rtl="0" eaLnBrk="1" latinLnBrk="0" hangingPunct="1"/>
                      <a:r>
                        <a:rPr lang="en-CA" sz="1800" kern="1200" baseline="0" dirty="0" smtClean="0">
                          <a:solidFill>
                            <a:schemeClr val="tx1"/>
                          </a:solidFill>
                        </a:rPr>
                        <a:t>New stand-alone agency to help households and businesses reduce energy consumption and save money.</a:t>
                      </a:r>
                      <a:endParaRPr lang="en-CA" sz="1800" b="1" kern="1200" baseline="0" dirty="0">
                        <a:solidFill>
                          <a:schemeClr val="tx1"/>
                        </a:solidFill>
                        <a:latin typeface="+mn-lt"/>
                        <a:ea typeface="+mn-ea"/>
                        <a:cs typeface="+mn-cs"/>
                      </a:endParaRPr>
                    </a:p>
                  </a:txBody>
                  <a:tcPr>
                    <a:lnT w="19050" cap="flat" cmpd="sng" algn="ctr">
                      <a:solidFill>
                        <a:srgbClr val="712D82"/>
                      </a:solidFill>
                      <a:prstDash val="solid"/>
                      <a:round/>
                      <a:headEnd type="none" w="med" len="med"/>
                      <a:tailEnd type="none" w="med" len="med"/>
                    </a:lnT>
                    <a:lnB w="19050" cap="flat" cmpd="sng" algn="ctr">
                      <a:solidFill>
                        <a:srgbClr val="712D82"/>
                      </a:solidFill>
                      <a:prstDash val="solid"/>
                      <a:round/>
                      <a:headEnd type="none" w="med" len="med"/>
                      <a:tailEnd type="none" w="med" len="med"/>
                    </a:lnB>
                    <a:solidFill>
                      <a:schemeClr val="bg1"/>
                    </a:solidFill>
                  </a:tcPr>
                </a:tc>
                <a:extLst>
                  <a:ext uri="{0D108BD9-81ED-4DB2-BD59-A6C34878D82A}">
                    <a16:rowId xmlns:a16="http://schemas.microsoft.com/office/drawing/2014/main" val="2185937415"/>
                  </a:ext>
                </a:extLst>
              </a:tr>
              <a:tr h="613898">
                <a:tc>
                  <a:txBody>
                    <a:bodyPr/>
                    <a:lstStyle/>
                    <a:p>
                      <a:pPr marL="0" algn="l" defTabSz="914400" rtl="0" eaLnBrk="1" latinLnBrk="0" hangingPunct="1"/>
                      <a:r>
                        <a:rPr lang="en-CA" sz="1800" kern="1200" baseline="0" dirty="0" smtClean="0"/>
                        <a:t>Green Heating </a:t>
                      </a:r>
                      <a:endParaRPr lang="en-CA" sz="1800" b="1" kern="1200" baseline="0" dirty="0">
                        <a:solidFill>
                          <a:schemeClr val="lt1"/>
                        </a:solidFill>
                        <a:latin typeface="+mn-lt"/>
                        <a:ea typeface="+mn-ea"/>
                        <a:cs typeface="+mn-cs"/>
                      </a:endParaRPr>
                    </a:p>
                  </a:txBody>
                  <a:tcPr>
                    <a:lnT w="19050" cap="flat" cmpd="sng" algn="ctr">
                      <a:solidFill>
                        <a:srgbClr val="712D82"/>
                      </a:solidFill>
                      <a:prstDash val="solid"/>
                      <a:round/>
                      <a:headEnd type="none" w="med" len="med"/>
                      <a:tailEnd type="none" w="med" len="med"/>
                    </a:lnT>
                    <a:lnB w="19050" cap="flat" cmpd="sng" algn="ctr">
                      <a:solidFill>
                        <a:srgbClr val="712D82"/>
                      </a:solidFill>
                      <a:prstDash val="solid"/>
                      <a:round/>
                      <a:headEnd type="none" w="med" len="med"/>
                      <a:tailEnd type="none" w="med" len="med"/>
                    </a:lnB>
                    <a:solidFill>
                      <a:schemeClr val="bg1"/>
                    </a:solidFill>
                  </a:tcPr>
                </a:tc>
                <a:tc>
                  <a:txBody>
                    <a:bodyPr/>
                    <a:lstStyle/>
                    <a:p>
                      <a:r>
                        <a:rPr lang="en-CA" sz="1800" kern="1200" baseline="0" dirty="0" smtClean="0">
                          <a:solidFill>
                            <a:schemeClr val="tx1"/>
                          </a:solidFill>
                        </a:rPr>
                        <a:t>Support to households and businesses to purchase green heating options such as geothermal heat pumps.</a:t>
                      </a:r>
                      <a:endParaRPr lang="en-CA" sz="1800" b="1" kern="1200" baseline="0" dirty="0">
                        <a:solidFill>
                          <a:schemeClr val="tx1"/>
                        </a:solidFill>
                        <a:latin typeface="+mn-lt"/>
                        <a:ea typeface="+mn-ea"/>
                        <a:cs typeface="+mn-cs"/>
                      </a:endParaRPr>
                    </a:p>
                  </a:txBody>
                  <a:tcPr>
                    <a:lnT w="19050" cap="flat" cmpd="sng" algn="ctr">
                      <a:solidFill>
                        <a:srgbClr val="712D82"/>
                      </a:solidFill>
                      <a:prstDash val="solid"/>
                      <a:round/>
                      <a:headEnd type="none" w="med" len="med"/>
                      <a:tailEnd type="none" w="med" len="med"/>
                    </a:lnT>
                    <a:lnB w="19050" cap="flat" cmpd="sng" algn="ctr">
                      <a:solidFill>
                        <a:srgbClr val="712D82"/>
                      </a:solidFill>
                      <a:prstDash val="solid"/>
                      <a:round/>
                      <a:headEnd type="none" w="med" len="med"/>
                      <a:tailEnd type="none" w="med" len="med"/>
                    </a:lnB>
                    <a:solidFill>
                      <a:schemeClr val="bg1"/>
                    </a:solidFill>
                  </a:tcPr>
                </a:tc>
                <a:extLst>
                  <a:ext uri="{0D108BD9-81ED-4DB2-BD59-A6C34878D82A}">
                    <a16:rowId xmlns:a16="http://schemas.microsoft.com/office/drawing/2014/main" val="214324450"/>
                  </a:ext>
                </a:extLst>
              </a:tr>
              <a:tr h="613898">
                <a:tc>
                  <a:txBody>
                    <a:bodyPr/>
                    <a:lstStyle/>
                    <a:p>
                      <a:pPr marL="0" algn="l" defTabSz="914400" rtl="0" eaLnBrk="1" latinLnBrk="0" hangingPunct="1"/>
                      <a:r>
                        <a:rPr lang="en-CA" sz="1800" kern="1200" baseline="0" dirty="0" smtClean="0"/>
                        <a:t>Electrification of Winnipeg Transit</a:t>
                      </a:r>
                      <a:endParaRPr lang="en-CA" sz="1800" b="1" kern="1200" baseline="0" dirty="0">
                        <a:solidFill>
                          <a:schemeClr val="lt1"/>
                        </a:solidFill>
                        <a:latin typeface="+mn-lt"/>
                        <a:ea typeface="+mn-ea"/>
                        <a:cs typeface="+mn-cs"/>
                      </a:endParaRPr>
                    </a:p>
                  </a:txBody>
                  <a:tcPr>
                    <a:lnT w="19050" cap="flat" cmpd="sng" algn="ctr">
                      <a:solidFill>
                        <a:srgbClr val="712D82"/>
                      </a:solidFill>
                      <a:prstDash val="solid"/>
                      <a:round/>
                      <a:headEnd type="none" w="med" len="med"/>
                      <a:tailEnd type="none" w="med" len="med"/>
                    </a:lnT>
                    <a:lnB w="19050" cap="flat" cmpd="sng" algn="ctr">
                      <a:solidFill>
                        <a:srgbClr val="712D82"/>
                      </a:solidFill>
                      <a:prstDash val="solid"/>
                      <a:round/>
                      <a:headEnd type="none" w="med" len="med"/>
                      <a:tailEnd type="none" w="med" len="med"/>
                    </a:lnB>
                    <a:solidFill>
                      <a:schemeClr val="bg1"/>
                    </a:solidFill>
                  </a:tcPr>
                </a:tc>
                <a:tc>
                  <a:txBody>
                    <a:bodyPr/>
                    <a:lstStyle/>
                    <a:p>
                      <a:r>
                        <a:rPr lang="en-CA" sz="1800" kern="1200" baseline="0" dirty="0" smtClean="0">
                          <a:solidFill>
                            <a:schemeClr val="tx1"/>
                          </a:solidFill>
                        </a:rPr>
                        <a:t>Increasing the number of </a:t>
                      </a:r>
                      <a:r>
                        <a:rPr lang="en-CA" sz="1800" strike="noStrike" kern="1200" baseline="0" dirty="0" smtClean="0">
                          <a:solidFill>
                            <a:schemeClr val="tx1"/>
                          </a:solidFill>
                        </a:rPr>
                        <a:t>fully</a:t>
                      </a:r>
                      <a:r>
                        <a:rPr lang="en-CA" sz="1800" kern="1200" baseline="0" dirty="0" smtClean="0">
                          <a:solidFill>
                            <a:schemeClr val="tx1"/>
                          </a:solidFill>
                        </a:rPr>
                        <a:t> electric city buses in Winnipeg.</a:t>
                      </a:r>
                      <a:endParaRPr lang="en-CA" sz="1800" b="1" kern="1200" baseline="0" dirty="0">
                        <a:solidFill>
                          <a:schemeClr val="tx1"/>
                        </a:solidFill>
                        <a:latin typeface="+mn-lt"/>
                        <a:ea typeface="+mn-ea"/>
                        <a:cs typeface="+mn-cs"/>
                      </a:endParaRPr>
                    </a:p>
                  </a:txBody>
                  <a:tcPr>
                    <a:lnT w="19050" cap="flat" cmpd="sng" algn="ctr">
                      <a:solidFill>
                        <a:srgbClr val="712D82"/>
                      </a:solidFill>
                      <a:prstDash val="solid"/>
                      <a:round/>
                      <a:headEnd type="none" w="med" len="med"/>
                      <a:tailEnd type="none" w="med" len="med"/>
                    </a:lnT>
                    <a:lnB w="19050" cap="flat" cmpd="sng" algn="ctr">
                      <a:solidFill>
                        <a:srgbClr val="712D82"/>
                      </a:solidFill>
                      <a:prstDash val="solid"/>
                      <a:round/>
                      <a:headEnd type="none" w="med" len="med"/>
                      <a:tailEnd type="none" w="med" len="med"/>
                    </a:lnB>
                    <a:solidFill>
                      <a:schemeClr val="bg1"/>
                    </a:solidFill>
                  </a:tcPr>
                </a:tc>
                <a:extLst>
                  <a:ext uri="{0D108BD9-81ED-4DB2-BD59-A6C34878D82A}">
                    <a16:rowId xmlns:a16="http://schemas.microsoft.com/office/drawing/2014/main" val="3251377459"/>
                  </a:ext>
                </a:extLst>
              </a:tr>
              <a:tr h="613898">
                <a:tc>
                  <a:txBody>
                    <a:bodyPr/>
                    <a:lstStyle/>
                    <a:p>
                      <a:pPr marL="0" algn="l" defTabSz="914400" rtl="0" eaLnBrk="1" latinLnBrk="0" hangingPunct="1"/>
                      <a:r>
                        <a:rPr lang="en-CA" sz="1800" kern="1200" baseline="0" dirty="0" smtClean="0"/>
                        <a:t>Community Energy Planning</a:t>
                      </a:r>
                      <a:endParaRPr lang="en-CA" sz="1800" b="1" kern="1200" baseline="0" dirty="0">
                        <a:solidFill>
                          <a:schemeClr val="lt1"/>
                        </a:solidFill>
                        <a:latin typeface="+mn-lt"/>
                        <a:ea typeface="+mn-ea"/>
                        <a:cs typeface="+mn-cs"/>
                      </a:endParaRPr>
                    </a:p>
                  </a:txBody>
                  <a:tcPr>
                    <a:lnT w="19050" cap="flat" cmpd="sng" algn="ctr">
                      <a:solidFill>
                        <a:srgbClr val="712D82"/>
                      </a:solidFill>
                      <a:prstDash val="solid"/>
                      <a:round/>
                      <a:headEnd type="none" w="med" len="med"/>
                      <a:tailEnd type="none" w="med" len="med"/>
                    </a:lnT>
                    <a:lnB w="19050" cap="flat" cmpd="sng" algn="ctr">
                      <a:solidFill>
                        <a:srgbClr val="712D82"/>
                      </a:solidFill>
                      <a:prstDash val="solid"/>
                      <a:round/>
                      <a:headEnd type="none" w="med" len="med"/>
                      <a:tailEnd type="none" w="med" len="med"/>
                    </a:lnB>
                    <a:solidFill>
                      <a:schemeClr val="bg1"/>
                    </a:solidFill>
                  </a:tcPr>
                </a:tc>
                <a:tc>
                  <a:txBody>
                    <a:bodyPr/>
                    <a:lstStyle/>
                    <a:p>
                      <a:r>
                        <a:rPr lang="en-CA" sz="1800" kern="1200" baseline="0" dirty="0" smtClean="0">
                          <a:solidFill>
                            <a:schemeClr val="tx1"/>
                          </a:solidFill>
                        </a:rPr>
                        <a:t>Helping municipalities better understand local energy needs and identify opportunities to conserve energy.</a:t>
                      </a:r>
                      <a:endParaRPr lang="en-CA" sz="1800" b="1" kern="1200" baseline="0" dirty="0">
                        <a:solidFill>
                          <a:schemeClr val="tx1"/>
                        </a:solidFill>
                        <a:latin typeface="+mn-lt"/>
                        <a:ea typeface="+mn-ea"/>
                        <a:cs typeface="+mn-cs"/>
                      </a:endParaRPr>
                    </a:p>
                  </a:txBody>
                  <a:tcPr>
                    <a:lnT w="19050" cap="flat" cmpd="sng" algn="ctr">
                      <a:solidFill>
                        <a:srgbClr val="712D82"/>
                      </a:solidFill>
                      <a:prstDash val="solid"/>
                      <a:round/>
                      <a:headEnd type="none" w="med" len="med"/>
                      <a:tailEnd type="none" w="med" len="med"/>
                    </a:lnT>
                    <a:lnB w="19050" cap="flat" cmpd="sng" algn="ctr">
                      <a:solidFill>
                        <a:srgbClr val="712D82"/>
                      </a:solidFill>
                      <a:prstDash val="solid"/>
                      <a:round/>
                      <a:headEnd type="none" w="med" len="med"/>
                      <a:tailEnd type="none" w="med" len="med"/>
                    </a:lnB>
                    <a:solidFill>
                      <a:schemeClr val="bg1"/>
                    </a:solidFill>
                  </a:tcPr>
                </a:tc>
                <a:extLst>
                  <a:ext uri="{0D108BD9-81ED-4DB2-BD59-A6C34878D82A}">
                    <a16:rowId xmlns:a16="http://schemas.microsoft.com/office/drawing/2014/main" val="99156814"/>
                  </a:ext>
                </a:extLst>
              </a:tr>
              <a:tr h="613898">
                <a:tc>
                  <a:txBody>
                    <a:bodyPr/>
                    <a:lstStyle/>
                    <a:p>
                      <a:pPr marL="0" algn="l" defTabSz="914400" rtl="0" eaLnBrk="1" latinLnBrk="0" hangingPunct="1"/>
                      <a:r>
                        <a:rPr lang="en-CA" sz="1800" kern="1200" baseline="0" dirty="0" smtClean="0">
                          <a:solidFill>
                            <a:schemeClr val="tx1"/>
                          </a:solidFill>
                        </a:rPr>
                        <a:t>Off-grid</a:t>
                      </a:r>
                      <a:r>
                        <a:rPr lang="en-CA" sz="1800" kern="1200" baseline="0" dirty="0" smtClean="0"/>
                        <a:t> Communities</a:t>
                      </a:r>
                      <a:endParaRPr lang="en-CA" sz="1800" b="1" kern="1200" baseline="0" dirty="0">
                        <a:solidFill>
                          <a:schemeClr val="lt1"/>
                        </a:solidFill>
                        <a:latin typeface="+mn-lt"/>
                        <a:ea typeface="+mn-ea"/>
                        <a:cs typeface="+mn-cs"/>
                      </a:endParaRPr>
                    </a:p>
                  </a:txBody>
                  <a:tcPr>
                    <a:lnT w="19050" cap="flat" cmpd="sng" algn="ctr">
                      <a:solidFill>
                        <a:srgbClr val="712D82"/>
                      </a:solidFill>
                      <a:prstDash val="solid"/>
                      <a:round/>
                      <a:headEnd type="none" w="med" len="med"/>
                      <a:tailEnd type="none" w="med" len="med"/>
                    </a:lnT>
                    <a:lnB w="19050" cap="flat" cmpd="sng" algn="ctr">
                      <a:solidFill>
                        <a:srgbClr val="712D82"/>
                      </a:solidFill>
                      <a:prstDash val="solid"/>
                      <a:round/>
                      <a:headEnd type="none" w="med" len="med"/>
                      <a:tailEnd type="none" w="med" len="med"/>
                    </a:lnB>
                    <a:solidFill>
                      <a:schemeClr val="bg1"/>
                    </a:solidFill>
                  </a:tcPr>
                </a:tc>
                <a:tc>
                  <a:txBody>
                    <a:bodyPr/>
                    <a:lstStyle/>
                    <a:p>
                      <a:r>
                        <a:rPr lang="en-CA" sz="1800" kern="1200" baseline="0" dirty="0" smtClean="0">
                          <a:solidFill>
                            <a:schemeClr val="tx1"/>
                          </a:solidFill>
                        </a:rPr>
                        <a:t>Exploring options to replace diesel generators with clean renewable energy in off-grid communities. </a:t>
                      </a:r>
                      <a:endParaRPr lang="en-CA" sz="1800" b="1" kern="1200" baseline="0" dirty="0">
                        <a:solidFill>
                          <a:schemeClr val="tx1"/>
                        </a:solidFill>
                        <a:latin typeface="+mn-lt"/>
                        <a:ea typeface="+mn-ea"/>
                        <a:cs typeface="+mn-cs"/>
                      </a:endParaRPr>
                    </a:p>
                  </a:txBody>
                  <a:tcPr>
                    <a:lnT w="19050" cap="flat" cmpd="sng" algn="ctr">
                      <a:solidFill>
                        <a:srgbClr val="712D82"/>
                      </a:solidFill>
                      <a:prstDash val="solid"/>
                      <a:round/>
                      <a:headEnd type="none" w="med" len="med"/>
                      <a:tailEnd type="none" w="med" len="med"/>
                    </a:lnT>
                    <a:lnB w="19050" cap="flat" cmpd="sng" algn="ctr">
                      <a:solidFill>
                        <a:srgbClr val="712D82"/>
                      </a:solidFill>
                      <a:prstDash val="solid"/>
                      <a:round/>
                      <a:headEnd type="none" w="med" len="med"/>
                      <a:tailEnd type="none" w="med" len="med"/>
                    </a:lnB>
                    <a:solidFill>
                      <a:schemeClr val="bg1"/>
                    </a:solidFill>
                  </a:tcPr>
                </a:tc>
                <a:extLst>
                  <a:ext uri="{0D108BD9-81ED-4DB2-BD59-A6C34878D82A}">
                    <a16:rowId xmlns:a16="http://schemas.microsoft.com/office/drawing/2014/main" val="4114643141"/>
                  </a:ext>
                </a:extLst>
              </a:tr>
            </a:tbl>
          </a:graphicData>
        </a:graphic>
      </p:graphicFrame>
    </p:spTree>
    <p:extLst>
      <p:ext uri="{BB962C8B-B14F-4D97-AF65-F5344CB8AC3E}">
        <p14:creationId xmlns:p14="http://schemas.microsoft.com/office/powerpoint/2010/main" val="11775210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rgbClr val="712D82"/>
                </a:solidFill>
              </a:rPr>
              <a:t>Clean Energy Discussion Questions</a:t>
            </a:r>
            <a:endParaRPr lang="en-CA" dirty="0">
              <a:solidFill>
                <a:srgbClr val="712D82"/>
              </a:solidFill>
            </a:endParaRPr>
          </a:p>
        </p:txBody>
      </p:sp>
      <p:sp>
        <p:nvSpPr>
          <p:cNvPr id="3" name="Content Placeholder 2"/>
          <p:cNvSpPr>
            <a:spLocks noGrp="1"/>
          </p:cNvSpPr>
          <p:nvPr>
            <p:ph idx="1"/>
          </p:nvPr>
        </p:nvSpPr>
        <p:spPr/>
        <p:txBody>
          <a:bodyPr/>
          <a:lstStyle/>
          <a:p>
            <a:r>
              <a:rPr lang="en-CA" dirty="0"/>
              <a:t>What are your thoughts on the </a:t>
            </a:r>
            <a:r>
              <a:rPr lang="en-CA" dirty="0" smtClean="0"/>
              <a:t>actions </a:t>
            </a:r>
            <a:r>
              <a:rPr lang="en-CA" dirty="0"/>
              <a:t>being considered to support the clean energy keystone?</a:t>
            </a:r>
          </a:p>
          <a:p>
            <a:endParaRPr lang="en-CA" dirty="0"/>
          </a:p>
          <a:p>
            <a:r>
              <a:rPr lang="en-CA" dirty="0"/>
              <a:t>What </a:t>
            </a:r>
            <a:r>
              <a:rPr lang="en-CA" dirty="0" smtClean="0"/>
              <a:t>actions </a:t>
            </a:r>
            <a:r>
              <a:rPr lang="en-CA" dirty="0"/>
              <a:t>are you the most/least interested in</a:t>
            </a:r>
            <a:r>
              <a:rPr lang="en-CA" dirty="0" smtClean="0"/>
              <a:t>? Why?</a:t>
            </a:r>
            <a:endParaRPr lang="en-CA" dirty="0"/>
          </a:p>
          <a:p>
            <a:endParaRPr lang="en-CA" dirty="0"/>
          </a:p>
          <a:p>
            <a:r>
              <a:rPr lang="en-CA" dirty="0"/>
              <a:t>What other actions should be considered?</a:t>
            </a:r>
          </a:p>
          <a:p>
            <a:endParaRPr lang="en-CA" dirty="0"/>
          </a:p>
        </p:txBody>
      </p:sp>
    </p:spTree>
    <p:extLst>
      <p:ext uri="{BB962C8B-B14F-4D97-AF65-F5344CB8AC3E}">
        <p14:creationId xmlns:p14="http://schemas.microsoft.com/office/powerpoint/2010/main" val="14999443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rgbClr val="712D82"/>
                </a:solidFill>
              </a:rPr>
              <a:t>Carbon Pricing</a:t>
            </a:r>
            <a:endParaRPr lang="en-CA" dirty="0">
              <a:solidFill>
                <a:srgbClr val="712D82"/>
              </a:solidFill>
            </a:endParaRPr>
          </a:p>
        </p:txBody>
      </p:sp>
      <p:graphicFrame>
        <p:nvGraphicFramePr>
          <p:cNvPr id="4" name="Table 3"/>
          <p:cNvGraphicFramePr>
            <a:graphicFrameLocks noGrp="1"/>
          </p:cNvGraphicFramePr>
          <p:nvPr>
            <p:extLst/>
          </p:nvPr>
        </p:nvGraphicFramePr>
        <p:xfrm>
          <a:off x="695271" y="1589518"/>
          <a:ext cx="8024744" cy="4859214"/>
        </p:xfrm>
        <a:graphic>
          <a:graphicData uri="http://schemas.openxmlformats.org/drawingml/2006/table">
            <a:tbl>
              <a:tblPr firstRow="1" bandRow="1">
                <a:tableStyleId>{D27102A9-8310-4765-A935-A1911B00CA55}</a:tableStyleId>
              </a:tblPr>
              <a:tblGrid>
                <a:gridCol w="2583075">
                  <a:extLst>
                    <a:ext uri="{9D8B030D-6E8A-4147-A177-3AD203B41FA5}">
                      <a16:colId xmlns:a16="http://schemas.microsoft.com/office/drawing/2014/main" val="1740751014"/>
                    </a:ext>
                  </a:extLst>
                </a:gridCol>
                <a:gridCol w="5441669">
                  <a:extLst>
                    <a:ext uri="{9D8B030D-6E8A-4147-A177-3AD203B41FA5}">
                      <a16:colId xmlns:a16="http://schemas.microsoft.com/office/drawing/2014/main" val="1924599607"/>
                    </a:ext>
                  </a:extLst>
                </a:gridCol>
              </a:tblGrid>
              <a:tr h="613898">
                <a:tc>
                  <a:txBody>
                    <a:bodyPr/>
                    <a:lstStyle/>
                    <a:p>
                      <a:r>
                        <a:rPr lang="en-CA" b="0" dirty="0" smtClean="0">
                          <a:solidFill>
                            <a:schemeClr val="tx1"/>
                          </a:solidFill>
                        </a:rPr>
                        <a:t>Carbon Pricing Design</a:t>
                      </a:r>
                      <a:endParaRPr lang="en-CA" b="0" dirty="0">
                        <a:solidFill>
                          <a:schemeClr val="tx1"/>
                        </a:solidFill>
                      </a:endParaRPr>
                    </a:p>
                  </a:txBody>
                  <a:tcPr>
                    <a:lnT w="19050" cap="flat" cmpd="sng" algn="ctr">
                      <a:solidFill>
                        <a:srgbClr val="712D82"/>
                      </a:solidFill>
                      <a:prstDash val="solid"/>
                      <a:round/>
                      <a:headEnd type="none" w="med" len="med"/>
                      <a:tailEnd type="none" w="med" len="med"/>
                    </a:lnT>
                    <a:lnB w="19050" cap="flat" cmpd="sng" algn="ctr">
                      <a:solidFill>
                        <a:srgbClr val="712D82"/>
                      </a:solidFill>
                      <a:prstDash val="solid"/>
                      <a:round/>
                      <a:headEnd type="none" w="med" len="med"/>
                      <a:tailEnd type="none" w="med" len="med"/>
                    </a:lnB>
                  </a:tcPr>
                </a:tc>
                <a:tc>
                  <a:txBody>
                    <a:bodyPr/>
                    <a:lstStyle/>
                    <a:p>
                      <a:pPr marL="0" algn="l" defTabSz="914400" rtl="0" eaLnBrk="1" latinLnBrk="0" hangingPunct="1"/>
                      <a:r>
                        <a:rPr lang="en-CA" sz="1800" b="0" kern="1200" dirty="0" smtClean="0">
                          <a:solidFill>
                            <a:schemeClr val="tx1"/>
                          </a:solidFill>
                          <a:latin typeface="+mn-lt"/>
                          <a:ea typeface="+mn-ea"/>
                          <a:cs typeface="+mn-cs"/>
                        </a:rPr>
                        <a:t>Carbon levy</a:t>
                      </a:r>
                    </a:p>
                    <a:p>
                      <a:pPr marL="0" algn="l" defTabSz="914400" rtl="0" eaLnBrk="1" latinLnBrk="0" hangingPunct="1"/>
                      <a:r>
                        <a:rPr lang="en-CA" sz="1800" b="0" kern="1200" dirty="0" smtClean="0">
                          <a:solidFill>
                            <a:schemeClr val="tx1"/>
                          </a:solidFill>
                          <a:latin typeface="+mn-lt"/>
                          <a:ea typeface="+mn-ea"/>
                          <a:cs typeface="+mn-cs"/>
                        </a:rPr>
                        <a:t>Output-based</a:t>
                      </a:r>
                      <a:r>
                        <a:rPr lang="en-CA" sz="1800" b="0" kern="1200" baseline="0" dirty="0" smtClean="0">
                          <a:solidFill>
                            <a:schemeClr val="tx1"/>
                          </a:solidFill>
                          <a:latin typeface="+mn-lt"/>
                          <a:ea typeface="+mn-ea"/>
                          <a:cs typeface="+mn-cs"/>
                        </a:rPr>
                        <a:t> Pricing </a:t>
                      </a:r>
                      <a:r>
                        <a:rPr lang="en-CA" sz="1800" b="0" kern="1200" baseline="0" smtClean="0">
                          <a:solidFill>
                            <a:schemeClr val="tx1"/>
                          </a:solidFill>
                          <a:latin typeface="+mn-lt"/>
                          <a:ea typeface="+mn-ea"/>
                          <a:cs typeface="+mn-cs"/>
                        </a:rPr>
                        <a:t>for large industrial </a:t>
                      </a:r>
                      <a:r>
                        <a:rPr lang="en-CA" sz="1800" b="0" kern="1200" baseline="0" dirty="0" smtClean="0">
                          <a:solidFill>
                            <a:schemeClr val="tx1"/>
                          </a:solidFill>
                          <a:latin typeface="+mn-lt"/>
                          <a:ea typeface="+mn-ea"/>
                          <a:cs typeface="+mn-cs"/>
                        </a:rPr>
                        <a:t>e</a:t>
                      </a:r>
                      <a:r>
                        <a:rPr lang="en-CA" sz="1800" b="0" kern="1200" baseline="0" smtClean="0">
                          <a:solidFill>
                            <a:schemeClr val="tx1"/>
                          </a:solidFill>
                          <a:latin typeface="+mn-lt"/>
                          <a:ea typeface="+mn-ea"/>
                          <a:cs typeface="+mn-cs"/>
                        </a:rPr>
                        <a:t>mitters</a:t>
                      </a:r>
                      <a:endParaRPr lang="en-CA" sz="1800" b="0" kern="1200" dirty="0">
                        <a:solidFill>
                          <a:schemeClr val="tx1"/>
                        </a:solidFill>
                        <a:latin typeface="+mn-lt"/>
                        <a:ea typeface="+mn-ea"/>
                        <a:cs typeface="+mn-cs"/>
                      </a:endParaRPr>
                    </a:p>
                  </a:txBody>
                  <a:tcPr>
                    <a:lnT w="19050" cap="flat" cmpd="sng" algn="ctr">
                      <a:solidFill>
                        <a:srgbClr val="712D82"/>
                      </a:solidFill>
                      <a:prstDash val="solid"/>
                      <a:round/>
                      <a:headEnd type="none" w="med" len="med"/>
                      <a:tailEnd type="none" w="med" len="med"/>
                    </a:lnT>
                    <a:lnB w="19050" cap="flat" cmpd="sng" algn="ctr">
                      <a:solidFill>
                        <a:srgbClr val="712D82"/>
                      </a:solidFill>
                      <a:prstDash val="solid"/>
                      <a:round/>
                      <a:headEnd type="none" w="med" len="med"/>
                      <a:tailEnd type="none" w="med" len="med"/>
                    </a:lnB>
                  </a:tcPr>
                </a:tc>
                <a:extLst>
                  <a:ext uri="{0D108BD9-81ED-4DB2-BD59-A6C34878D82A}">
                    <a16:rowId xmlns:a16="http://schemas.microsoft.com/office/drawing/2014/main" val="3071805221"/>
                  </a:ext>
                </a:extLst>
              </a:tr>
              <a:tr h="613898">
                <a:tc>
                  <a:txBody>
                    <a:bodyPr/>
                    <a:lstStyle/>
                    <a:p>
                      <a:r>
                        <a:rPr lang="en-CA" sz="1800" b="0" kern="1200" dirty="0" smtClean="0">
                          <a:solidFill>
                            <a:schemeClr val="tx1"/>
                          </a:solidFill>
                          <a:latin typeface="+mn-lt"/>
                          <a:ea typeface="+mn-ea"/>
                          <a:cs typeface="+mn-cs"/>
                        </a:rPr>
                        <a:t>Carbon Pricing</a:t>
                      </a:r>
                      <a:r>
                        <a:rPr lang="en-CA" sz="1800" b="0" kern="1200" baseline="0" dirty="0" smtClean="0">
                          <a:solidFill>
                            <a:schemeClr val="tx1"/>
                          </a:solidFill>
                          <a:latin typeface="+mn-lt"/>
                          <a:ea typeface="+mn-ea"/>
                          <a:cs typeface="+mn-cs"/>
                        </a:rPr>
                        <a:t> Cap</a:t>
                      </a:r>
                      <a:endParaRPr lang="en-CA" sz="1800" b="0" kern="1200" dirty="0">
                        <a:solidFill>
                          <a:schemeClr val="tx1"/>
                        </a:solidFill>
                        <a:latin typeface="+mn-lt"/>
                        <a:ea typeface="+mn-ea"/>
                        <a:cs typeface="+mn-cs"/>
                      </a:endParaRPr>
                    </a:p>
                  </a:txBody>
                  <a:tcPr>
                    <a:lnT w="19050" cap="flat" cmpd="sng" algn="ctr">
                      <a:solidFill>
                        <a:srgbClr val="712D82"/>
                      </a:solidFill>
                      <a:prstDash val="solid"/>
                      <a:round/>
                      <a:headEnd type="none" w="med" len="med"/>
                      <a:tailEnd type="none" w="med" len="med"/>
                    </a:lnT>
                    <a:lnB w="19050" cap="flat" cmpd="sng" algn="ctr">
                      <a:solidFill>
                        <a:srgbClr val="712D82"/>
                      </a:solidFill>
                      <a:prstDash val="solid"/>
                      <a:round/>
                      <a:headEnd type="none" w="med" len="med"/>
                      <a:tailEnd type="none" w="med" len="med"/>
                    </a:lnB>
                    <a:solidFill>
                      <a:schemeClr val="bg1">
                        <a:alpha val="20000"/>
                      </a:schemeClr>
                    </a:solidFill>
                  </a:tcPr>
                </a:tc>
                <a:tc>
                  <a:txBody>
                    <a:bodyPr/>
                    <a:lstStyle/>
                    <a:p>
                      <a:r>
                        <a:rPr lang="en-CA" sz="1800" kern="1200" dirty="0" smtClean="0">
                          <a:solidFill>
                            <a:schemeClr val="tx1"/>
                          </a:solidFill>
                          <a:latin typeface="+mn-lt"/>
                          <a:ea typeface="+mn-ea"/>
                          <a:cs typeface="+mn-cs"/>
                        </a:rPr>
                        <a:t>Flat $25 per tonne</a:t>
                      </a:r>
                      <a:r>
                        <a:rPr lang="en-CA" sz="1800" kern="1200" baseline="0" dirty="0" smtClean="0">
                          <a:solidFill>
                            <a:schemeClr val="tx1"/>
                          </a:solidFill>
                          <a:latin typeface="+mn-lt"/>
                          <a:ea typeface="+mn-ea"/>
                          <a:cs typeface="+mn-cs"/>
                        </a:rPr>
                        <a:t> of CO2e</a:t>
                      </a:r>
                      <a:endParaRPr lang="en-CA" sz="1800" kern="1200" dirty="0">
                        <a:solidFill>
                          <a:schemeClr val="tx1"/>
                        </a:solidFill>
                        <a:latin typeface="+mn-lt"/>
                        <a:ea typeface="+mn-ea"/>
                        <a:cs typeface="+mn-cs"/>
                      </a:endParaRPr>
                    </a:p>
                  </a:txBody>
                  <a:tcPr>
                    <a:lnT w="19050" cap="flat" cmpd="sng" algn="ctr">
                      <a:solidFill>
                        <a:srgbClr val="712D82"/>
                      </a:solidFill>
                      <a:prstDash val="solid"/>
                      <a:round/>
                      <a:headEnd type="none" w="med" len="med"/>
                      <a:tailEnd type="none" w="med" len="med"/>
                    </a:lnT>
                    <a:lnB w="19050" cap="flat" cmpd="sng" algn="ctr">
                      <a:solidFill>
                        <a:srgbClr val="712D82"/>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2185937415"/>
                  </a:ext>
                </a:extLst>
              </a:tr>
              <a:tr h="613898">
                <a:tc>
                  <a:txBody>
                    <a:bodyPr/>
                    <a:lstStyle/>
                    <a:p>
                      <a:pPr marL="0" algn="l" defTabSz="914400" rtl="0" eaLnBrk="1" latinLnBrk="0" hangingPunct="1"/>
                      <a:r>
                        <a:rPr lang="en-CA" sz="1800" b="0" kern="1200" dirty="0" smtClean="0">
                          <a:solidFill>
                            <a:schemeClr val="tx1"/>
                          </a:solidFill>
                          <a:latin typeface="+mn-lt"/>
                          <a:ea typeface="+mn-ea"/>
                          <a:cs typeface="+mn-cs"/>
                        </a:rPr>
                        <a:t>Carbon Pricing</a:t>
                      </a:r>
                      <a:r>
                        <a:rPr lang="en-CA" sz="1800" b="0" kern="1200" baseline="0" dirty="0" smtClean="0">
                          <a:solidFill>
                            <a:schemeClr val="tx1"/>
                          </a:solidFill>
                          <a:latin typeface="+mn-lt"/>
                          <a:ea typeface="+mn-ea"/>
                          <a:cs typeface="+mn-cs"/>
                        </a:rPr>
                        <a:t> Relief</a:t>
                      </a:r>
                      <a:endParaRPr lang="en-CA" sz="1800" b="0" kern="1200" dirty="0">
                        <a:solidFill>
                          <a:schemeClr val="tx1"/>
                        </a:solidFill>
                        <a:latin typeface="+mn-lt"/>
                        <a:ea typeface="+mn-ea"/>
                        <a:cs typeface="+mn-cs"/>
                      </a:endParaRPr>
                    </a:p>
                  </a:txBody>
                  <a:tcPr>
                    <a:lnT w="19050" cap="flat" cmpd="sng" algn="ctr">
                      <a:solidFill>
                        <a:srgbClr val="712D82"/>
                      </a:solidFill>
                      <a:prstDash val="solid"/>
                      <a:round/>
                      <a:headEnd type="none" w="med" len="med"/>
                      <a:tailEnd type="none" w="med" len="med"/>
                    </a:lnT>
                    <a:lnB w="19050" cap="flat" cmpd="sng" algn="ctr">
                      <a:solidFill>
                        <a:srgbClr val="712D82"/>
                      </a:solidFill>
                      <a:prstDash val="solid"/>
                      <a:round/>
                      <a:headEnd type="none" w="med" len="med"/>
                      <a:tailEnd type="none" w="med" len="med"/>
                    </a:lnB>
                  </a:tcPr>
                </a:tc>
                <a:tc>
                  <a:txBody>
                    <a:bodyPr/>
                    <a:lstStyle/>
                    <a:p>
                      <a:r>
                        <a:rPr lang="en-CA" dirty="0" smtClean="0"/>
                        <a:t>Exemptions for </a:t>
                      </a:r>
                      <a:r>
                        <a:rPr lang="en-CA" baseline="0" dirty="0" smtClean="0"/>
                        <a:t>farmers and agriculture</a:t>
                      </a:r>
                      <a:endParaRPr lang="en-CA" dirty="0"/>
                    </a:p>
                  </a:txBody>
                  <a:tcPr>
                    <a:lnT w="19050" cap="flat" cmpd="sng" algn="ctr">
                      <a:solidFill>
                        <a:srgbClr val="712D82"/>
                      </a:solidFill>
                      <a:prstDash val="solid"/>
                      <a:round/>
                      <a:headEnd type="none" w="med" len="med"/>
                      <a:tailEnd type="none" w="med" len="med"/>
                    </a:lnT>
                    <a:lnB w="19050" cap="flat" cmpd="sng" algn="ctr">
                      <a:solidFill>
                        <a:srgbClr val="712D82"/>
                      </a:solidFill>
                      <a:prstDash val="solid"/>
                      <a:round/>
                      <a:headEnd type="none" w="med" len="med"/>
                      <a:tailEnd type="none" w="med" len="med"/>
                    </a:lnB>
                  </a:tcPr>
                </a:tc>
                <a:extLst>
                  <a:ext uri="{0D108BD9-81ED-4DB2-BD59-A6C34878D82A}">
                    <a16:rowId xmlns:a16="http://schemas.microsoft.com/office/drawing/2014/main" val="214324450"/>
                  </a:ext>
                </a:extLst>
              </a:tr>
              <a:tr h="613898">
                <a:tc>
                  <a:txBody>
                    <a:bodyPr/>
                    <a:lstStyle/>
                    <a:p>
                      <a:pPr marL="0" algn="l" defTabSz="914400" rtl="0" eaLnBrk="1" latinLnBrk="0" hangingPunct="1"/>
                      <a:r>
                        <a:rPr lang="en-CA" sz="1800" b="0" kern="1200" dirty="0" smtClean="0">
                          <a:solidFill>
                            <a:schemeClr val="tx1"/>
                          </a:solidFill>
                          <a:latin typeface="+mn-lt"/>
                          <a:ea typeface="+mn-ea"/>
                          <a:cs typeface="+mn-cs"/>
                        </a:rPr>
                        <a:t>Carbon Revenue</a:t>
                      </a:r>
                      <a:endParaRPr lang="en-CA" sz="1800" b="0" kern="1200" dirty="0">
                        <a:solidFill>
                          <a:schemeClr val="tx1"/>
                        </a:solidFill>
                        <a:latin typeface="+mn-lt"/>
                        <a:ea typeface="+mn-ea"/>
                        <a:cs typeface="+mn-cs"/>
                      </a:endParaRPr>
                    </a:p>
                  </a:txBody>
                  <a:tcPr>
                    <a:lnT w="19050" cap="flat" cmpd="sng" algn="ctr">
                      <a:solidFill>
                        <a:srgbClr val="712D82"/>
                      </a:solidFill>
                      <a:prstDash val="solid"/>
                      <a:round/>
                      <a:headEnd type="none" w="med" len="med"/>
                      <a:tailEnd type="none" w="med" len="med"/>
                    </a:lnT>
                    <a:lnB w="19050" cap="flat" cmpd="sng" algn="ctr">
                      <a:solidFill>
                        <a:srgbClr val="712D82"/>
                      </a:solidFill>
                      <a:prstDash val="solid"/>
                      <a:round/>
                      <a:headEnd type="none" w="med" len="med"/>
                      <a:tailEnd type="none" w="med" len="med"/>
                    </a:lnB>
                    <a:solidFill>
                      <a:schemeClr val="bg1">
                        <a:alpha val="2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Approximately $260 million annually</a:t>
                      </a:r>
                    </a:p>
                  </a:txBody>
                  <a:tcPr>
                    <a:lnT w="19050" cap="flat" cmpd="sng" algn="ctr">
                      <a:solidFill>
                        <a:srgbClr val="712D82"/>
                      </a:solidFill>
                      <a:prstDash val="solid"/>
                      <a:round/>
                      <a:headEnd type="none" w="med" len="med"/>
                      <a:tailEnd type="none" w="med" len="med"/>
                    </a:lnT>
                    <a:lnB w="19050" cap="flat" cmpd="sng" algn="ctr">
                      <a:solidFill>
                        <a:srgbClr val="712D82"/>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3251377459"/>
                  </a:ext>
                </a:extLst>
              </a:tr>
              <a:tr h="613898">
                <a:tc>
                  <a:txBody>
                    <a:bodyPr/>
                    <a:lstStyle/>
                    <a:p>
                      <a:pPr marL="0" algn="l" defTabSz="914400" rtl="0" eaLnBrk="1" latinLnBrk="0" hangingPunct="1"/>
                      <a:r>
                        <a:rPr lang="en-CA" sz="1800" b="0" kern="1200" dirty="0" smtClean="0">
                          <a:solidFill>
                            <a:schemeClr val="tx1"/>
                          </a:solidFill>
                          <a:latin typeface="+mn-lt"/>
                          <a:ea typeface="+mn-ea"/>
                          <a:cs typeface="+mn-cs"/>
                        </a:rPr>
                        <a:t>Carbon Revenue Recycling Principles</a:t>
                      </a:r>
                      <a:endParaRPr lang="en-CA" sz="1800" b="0" kern="1200" dirty="0">
                        <a:solidFill>
                          <a:schemeClr val="tx1"/>
                        </a:solidFill>
                        <a:latin typeface="+mn-lt"/>
                        <a:ea typeface="+mn-ea"/>
                        <a:cs typeface="+mn-cs"/>
                      </a:endParaRPr>
                    </a:p>
                  </a:txBody>
                  <a:tcPr>
                    <a:lnT w="19050" cap="flat" cmpd="sng" algn="ctr">
                      <a:solidFill>
                        <a:srgbClr val="712D82"/>
                      </a:solidFill>
                      <a:prstDash val="solid"/>
                      <a:round/>
                      <a:headEnd type="none" w="med" len="med"/>
                      <a:tailEnd type="none" w="med" len="med"/>
                    </a:lnT>
                    <a:lnB w="19050" cap="flat" cmpd="sng" algn="ctr">
                      <a:solidFill>
                        <a:srgbClr val="712D82"/>
                      </a:solidFill>
                      <a:prstDash val="solid"/>
                      <a:round/>
                      <a:headEnd type="none" w="med" len="med"/>
                      <a:tailEnd type="none" w="med" len="med"/>
                    </a:lnB>
                  </a:tcPr>
                </a:tc>
                <a:tc>
                  <a:txBody>
                    <a:bodyPr/>
                    <a:lstStyle/>
                    <a:p>
                      <a:pPr marL="342900" indent="-342900">
                        <a:buFont typeface="+mj-lt"/>
                        <a:buAutoNum type="arabicPeriod"/>
                      </a:pPr>
                      <a:r>
                        <a:rPr lang="en-CA" dirty="0" smtClean="0"/>
                        <a:t>Revenue to Manitoba</a:t>
                      </a:r>
                      <a:r>
                        <a:rPr lang="en-CA" baseline="0" dirty="0" smtClean="0"/>
                        <a:t> priorities</a:t>
                      </a:r>
                    </a:p>
                    <a:p>
                      <a:pPr marL="342900" indent="-342900">
                        <a:buFont typeface="+mj-lt"/>
                        <a:buAutoNum type="arabicPeriod"/>
                      </a:pPr>
                      <a:r>
                        <a:rPr lang="en-CA" dirty="0" smtClean="0"/>
                        <a:t>Annual reporting</a:t>
                      </a:r>
                      <a:r>
                        <a:rPr lang="en-CA" baseline="0" dirty="0" smtClean="0"/>
                        <a:t> of revenue expenditures</a:t>
                      </a:r>
                    </a:p>
                    <a:p>
                      <a:pPr marL="342900" indent="-342900">
                        <a:buFont typeface="+mj-lt"/>
                        <a:buAutoNum type="arabicPeriod"/>
                      </a:pPr>
                      <a:r>
                        <a:rPr lang="en-CA" baseline="0" dirty="0" smtClean="0"/>
                        <a:t>Revenue used first and foremost to support Manitoba families</a:t>
                      </a:r>
                      <a:endParaRPr lang="en-CA" dirty="0"/>
                    </a:p>
                  </a:txBody>
                  <a:tcPr>
                    <a:lnT w="19050" cap="flat" cmpd="sng" algn="ctr">
                      <a:solidFill>
                        <a:srgbClr val="712D82"/>
                      </a:solidFill>
                      <a:prstDash val="solid"/>
                      <a:round/>
                      <a:headEnd type="none" w="med" len="med"/>
                      <a:tailEnd type="none" w="med" len="med"/>
                    </a:lnT>
                    <a:lnB w="19050" cap="flat" cmpd="sng" algn="ctr">
                      <a:solidFill>
                        <a:srgbClr val="712D82"/>
                      </a:solidFill>
                      <a:prstDash val="solid"/>
                      <a:round/>
                      <a:headEnd type="none" w="med" len="med"/>
                      <a:tailEnd type="none" w="med" len="med"/>
                    </a:lnB>
                  </a:tcPr>
                </a:tc>
                <a:extLst>
                  <a:ext uri="{0D108BD9-81ED-4DB2-BD59-A6C34878D82A}">
                    <a16:rowId xmlns:a16="http://schemas.microsoft.com/office/drawing/2014/main" val="99156814"/>
                  </a:ext>
                </a:extLst>
              </a:tr>
              <a:tr h="613898">
                <a:tc>
                  <a:txBody>
                    <a:bodyPr/>
                    <a:lstStyle/>
                    <a:p>
                      <a:pPr marL="0" algn="l" defTabSz="914400" rtl="0" eaLnBrk="1" latinLnBrk="0" hangingPunct="1"/>
                      <a:r>
                        <a:rPr lang="en-CA" sz="1800" b="0" kern="1200" dirty="0" smtClean="0">
                          <a:solidFill>
                            <a:schemeClr val="tx1"/>
                          </a:solidFill>
                          <a:latin typeface="+mn-lt"/>
                          <a:ea typeface="+mn-ea"/>
                          <a:cs typeface="+mn-cs"/>
                        </a:rPr>
                        <a:t>Carbon Revenue Recycling Options</a:t>
                      </a:r>
                      <a:endParaRPr lang="en-CA" sz="1800" b="0" kern="1200" dirty="0">
                        <a:solidFill>
                          <a:schemeClr val="tx1"/>
                        </a:solidFill>
                        <a:latin typeface="+mn-lt"/>
                        <a:ea typeface="+mn-ea"/>
                        <a:cs typeface="+mn-cs"/>
                      </a:endParaRPr>
                    </a:p>
                  </a:txBody>
                  <a:tcPr>
                    <a:lnT w="19050" cap="flat" cmpd="sng" algn="ctr">
                      <a:solidFill>
                        <a:srgbClr val="712D82"/>
                      </a:solidFill>
                      <a:prstDash val="solid"/>
                      <a:round/>
                      <a:headEnd type="none" w="med" len="med"/>
                      <a:tailEnd type="none" w="med" len="med"/>
                    </a:lnT>
                    <a:lnB w="19050" cap="flat" cmpd="sng" algn="ctr">
                      <a:solidFill>
                        <a:srgbClr val="712D82"/>
                      </a:solidFill>
                      <a:prstDash val="solid"/>
                      <a:round/>
                      <a:headEnd type="none" w="med" len="med"/>
                      <a:tailEnd type="none" w="med" len="med"/>
                    </a:lnB>
                    <a:solidFill>
                      <a:schemeClr val="bg1">
                        <a:alpha val="20000"/>
                      </a:schemeClr>
                    </a:solidFill>
                  </a:tcPr>
                </a:tc>
                <a:tc>
                  <a:txBody>
                    <a:bodyPr/>
                    <a:lstStyle/>
                    <a:p>
                      <a:pPr marL="342900" indent="-342900">
                        <a:buFont typeface="+mj-lt"/>
                        <a:buAutoNum type="arabicPeriod"/>
                      </a:pPr>
                      <a:r>
                        <a:rPr lang="en-CA" dirty="0" smtClean="0">
                          <a:solidFill>
                            <a:schemeClr val="tx1"/>
                          </a:solidFill>
                        </a:rPr>
                        <a:t>Relief to</a:t>
                      </a:r>
                      <a:r>
                        <a:rPr lang="en-CA" baseline="0" dirty="0" smtClean="0">
                          <a:solidFill>
                            <a:schemeClr val="tx1"/>
                          </a:solidFill>
                        </a:rPr>
                        <a:t> households</a:t>
                      </a:r>
                    </a:p>
                    <a:p>
                      <a:pPr marL="342900" indent="-342900">
                        <a:buFont typeface="+mj-lt"/>
                        <a:buAutoNum type="arabicPeriod"/>
                      </a:pPr>
                      <a:r>
                        <a:rPr lang="en-CA" baseline="0" dirty="0" smtClean="0">
                          <a:solidFill>
                            <a:schemeClr val="tx1"/>
                          </a:solidFill>
                        </a:rPr>
                        <a:t>Investing in green projects and clean tech and supporting business competitiveness</a:t>
                      </a:r>
                    </a:p>
                    <a:p>
                      <a:pPr marL="342900" indent="-342900">
                        <a:buFont typeface="+mj-lt"/>
                        <a:buAutoNum type="arabicPeriod"/>
                      </a:pPr>
                      <a:r>
                        <a:rPr lang="en-CA" baseline="0" dirty="0" smtClean="0">
                          <a:solidFill>
                            <a:schemeClr val="tx1"/>
                          </a:solidFill>
                        </a:rPr>
                        <a:t>Adapting to climate change </a:t>
                      </a:r>
                      <a:endParaRPr lang="en-CA" dirty="0">
                        <a:solidFill>
                          <a:schemeClr val="tx1"/>
                        </a:solidFill>
                      </a:endParaRPr>
                    </a:p>
                  </a:txBody>
                  <a:tcPr>
                    <a:lnT w="19050" cap="flat" cmpd="sng" algn="ctr">
                      <a:solidFill>
                        <a:srgbClr val="712D82"/>
                      </a:solidFill>
                      <a:prstDash val="solid"/>
                      <a:round/>
                      <a:headEnd type="none" w="med" len="med"/>
                      <a:tailEnd type="none" w="med" len="med"/>
                    </a:lnT>
                    <a:lnB w="19050" cap="flat" cmpd="sng" algn="ctr">
                      <a:solidFill>
                        <a:srgbClr val="712D82"/>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4114643141"/>
                  </a:ext>
                </a:extLst>
              </a:tr>
            </a:tbl>
          </a:graphicData>
        </a:graphic>
      </p:graphicFrame>
    </p:spTree>
    <p:extLst>
      <p:ext uri="{BB962C8B-B14F-4D97-AF65-F5344CB8AC3E}">
        <p14:creationId xmlns:p14="http://schemas.microsoft.com/office/powerpoint/2010/main" val="11024293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rgbClr val="712D82"/>
                </a:solidFill>
              </a:rPr>
              <a:t>Carbon Pricing Discussion Questions</a:t>
            </a:r>
            <a:endParaRPr lang="en-CA" dirty="0">
              <a:solidFill>
                <a:srgbClr val="712D82"/>
              </a:solidFill>
            </a:endParaRPr>
          </a:p>
        </p:txBody>
      </p:sp>
      <p:sp>
        <p:nvSpPr>
          <p:cNvPr id="3" name="Content Placeholder 2"/>
          <p:cNvSpPr>
            <a:spLocks noGrp="1"/>
          </p:cNvSpPr>
          <p:nvPr>
            <p:ph idx="1"/>
          </p:nvPr>
        </p:nvSpPr>
        <p:spPr/>
        <p:txBody>
          <a:bodyPr/>
          <a:lstStyle/>
          <a:p>
            <a:pPr>
              <a:spcAft>
                <a:spcPts val="1200"/>
              </a:spcAft>
            </a:pPr>
            <a:r>
              <a:rPr lang="en-CA" dirty="0"/>
              <a:t>What are your thoughts on Manitoba’s proposed carbon pricing system?</a:t>
            </a:r>
          </a:p>
          <a:p>
            <a:pPr>
              <a:spcAft>
                <a:spcPts val="1200"/>
              </a:spcAft>
            </a:pPr>
            <a:r>
              <a:rPr lang="en-CA" dirty="0"/>
              <a:t>What would you change? </a:t>
            </a:r>
          </a:p>
          <a:p>
            <a:pPr>
              <a:spcAft>
                <a:spcPts val="1200"/>
              </a:spcAft>
            </a:pPr>
            <a:r>
              <a:rPr lang="en-CA" dirty="0"/>
              <a:t>Are these the right revenue recycling principles?</a:t>
            </a:r>
          </a:p>
          <a:p>
            <a:pPr>
              <a:spcAft>
                <a:spcPts val="1200"/>
              </a:spcAft>
            </a:pPr>
            <a:r>
              <a:rPr lang="en-CA" dirty="0"/>
              <a:t>Where should carbon revenues be focused?</a:t>
            </a:r>
          </a:p>
          <a:p>
            <a:endParaRPr lang="en-CA" dirty="0"/>
          </a:p>
        </p:txBody>
      </p:sp>
    </p:spTree>
    <p:extLst>
      <p:ext uri="{BB962C8B-B14F-4D97-AF65-F5344CB8AC3E}">
        <p14:creationId xmlns:p14="http://schemas.microsoft.com/office/powerpoint/2010/main" val="15757343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rgbClr val="712D82"/>
                </a:solidFill>
              </a:rPr>
              <a:t>Manitoba’s GHG Emissions</a:t>
            </a:r>
            <a:endParaRPr lang="en-CA" dirty="0">
              <a:solidFill>
                <a:srgbClr val="712D82"/>
              </a:solidFill>
            </a:endParaRPr>
          </a:p>
        </p:txBody>
      </p:sp>
      <p:pic>
        <p:nvPicPr>
          <p:cNvPr id="4" name="Content Placeholder 3"/>
          <p:cNvPicPr>
            <a:picLocks noGrp="1" noChangeAspect="1"/>
          </p:cNvPicPr>
          <p:nvPr>
            <p:ph idx="1"/>
          </p:nvPr>
        </p:nvPicPr>
        <p:blipFill>
          <a:blip r:embed="rId3"/>
          <a:stretch>
            <a:fillRect/>
          </a:stretch>
        </p:blipFill>
        <p:spPr>
          <a:xfrm>
            <a:off x="2338363" y="1600200"/>
            <a:ext cx="4280507" cy="4525963"/>
          </a:xfrm>
          <a:prstGeom prst="rect">
            <a:avLst/>
          </a:prstGeom>
          <a:ln w="38100" cap="sq">
            <a:solidFill>
              <a:srgbClr val="82259B"/>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346598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515BBDBA5E454C8AE78EDB4D40C454" ma:contentTypeVersion="0" ma:contentTypeDescription="Create a new document." ma:contentTypeScope="" ma:versionID="b4564238d6a9bbe8fa871bdb476f8883">
  <xsd:schema xmlns:xsd="http://www.w3.org/2001/XMLSchema" xmlns:xs="http://www.w3.org/2001/XMLSchema" xmlns:p="http://schemas.microsoft.com/office/2006/metadata/properties" targetNamespace="http://schemas.microsoft.com/office/2006/metadata/properties" ma:root="true" ma:fieldsID="8022916f55ab85163ee9a5069dec31d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F46853A-A135-4F0D-9D47-A5E5F43C1C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9A1C98F1-302E-4A8D-BBD0-397D3B200AAD}">
  <ds:schemaRefs>
    <ds:schemaRef ds:uri="http://schemas.microsoft.com/office/2006/documentManagement/types"/>
    <ds:schemaRef ds:uri="http://www.w3.org/XML/1998/namespace"/>
    <ds:schemaRef ds:uri="http://purl.org/dc/terms/"/>
    <ds:schemaRef ds:uri="http://schemas.openxmlformats.org/package/2006/metadata/core-properties"/>
    <ds:schemaRef ds:uri="http://purl.org/dc/dcmitype/"/>
    <ds:schemaRef ds:uri="http://schemas.microsoft.com/office/infopath/2007/PartnerControls"/>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7A01E9FA-0072-4852-99E8-588FB958C11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1237</TotalTime>
  <Words>2070</Words>
  <Application>Microsoft Office PowerPoint</Application>
  <PresentationFormat>On-screen Show (4:3)</PresentationFormat>
  <Paragraphs>236</Paragraphs>
  <Slides>16</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Lucida Grande</vt:lpstr>
      <vt:lpstr>Wingdings</vt:lpstr>
      <vt:lpstr>Office Theme</vt:lpstr>
      <vt:lpstr>Climate and Green Plan Town Hall Toolkit</vt:lpstr>
      <vt:lpstr>The Four Pillars</vt:lpstr>
      <vt:lpstr>CLIMATE</vt:lpstr>
      <vt:lpstr>Keystones</vt:lpstr>
      <vt:lpstr>Clean Energy</vt:lpstr>
      <vt:lpstr>Clean Energy Discussion Questions</vt:lpstr>
      <vt:lpstr>Carbon Pricing</vt:lpstr>
      <vt:lpstr>Carbon Pricing Discussion Questions</vt:lpstr>
      <vt:lpstr>Manitoba’s GHG Emissions</vt:lpstr>
      <vt:lpstr>Sector Emissions Reductions</vt:lpstr>
      <vt:lpstr>Sector Emissions Reductions</vt:lpstr>
      <vt:lpstr>Sector Emissions Reductions Discussion Questions</vt:lpstr>
      <vt:lpstr>Adaptation</vt:lpstr>
      <vt:lpstr>Adaptation Discussion Questions</vt:lpstr>
      <vt:lpstr>Keystones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Chudobiak</dc:creator>
  <cp:lastModifiedBy>TWilliams</cp:lastModifiedBy>
  <cp:revision>81</cp:revision>
  <dcterms:created xsi:type="dcterms:W3CDTF">2017-08-08T13:18:53Z</dcterms:created>
  <dcterms:modified xsi:type="dcterms:W3CDTF">2017-11-17T21:21:48Z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0x01010029515BBDBA5E454C8AE78EDB4D40C454</vt:lpwstr>
  </property>
</Properties>
</file>