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9" r:id="rId6"/>
    <p:sldId id="260" r:id="rId7"/>
    <p:sldId id="267" r:id="rId8"/>
    <p:sldId id="272" r:id="rId9"/>
    <p:sldId id="271" r:id="rId10"/>
    <p:sldId id="273" r:id="rId11"/>
    <p:sldId id="274" r:id="rId12"/>
    <p:sldId id="275" r:id="rId13"/>
    <p:sldId id="276" r:id="rId14"/>
    <p:sldId id="277" r:id="rId15"/>
    <p:sldId id="278" r:id="rId16"/>
    <p:sldId id="279"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fanslau" initials="pf" lastIdx="9" clrIdx="0">
    <p:extLst>
      <p:ext uri="{19B8F6BF-5375-455C-9EA6-DF929625EA0E}">
        <p15:presenceInfo xmlns:p15="http://schemas.microsoft.com/office/powerpoint/2012/main" userId="pfansl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8130"/>
    <a:srgbClr val="8AC865"/>
    <a:srgbClr val="476978"/>
    <a:srgbClr val="1E36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95" autoAdjust="0"/>
  </p:normalViewPr>
  <p:slideViewPr>
    <p:cSldViewPr snapToGrid="0" snapToObjects="1">
      <p:cViewPr varScale="1">
        <p:scale>
          <a:sx n="88" d="100"/>
          <a:sy n="88" d="100"/>
        </p:scale>
        <p:origin x="22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BBF61-86FF-4121-88C8-FCE9FD82AC64}" type="datetimeFigureOut">
              <a:rPr lang="en-CA" smtClean="0"/>
              <a:t>2017-11-02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148BC-7AEC-4783-AF71-9864FD87F9A4}" type="slidenum">
              <a:rPr lang="en-CA" smtClean="0"/>
              <a:t>‹#›</a:t>
            </a:fld>
            <a:endParaRPr lang="en-CA"/>
          </a:p>
        </p:txBody>
      </p:sp>
    </p:spTree>
    <p:extLst>
      <p:ext uri="{BB962C8B-B14F-4D97-AF65-F5344CB8AC3E}">
        <p14:creationId xmlns:p14="http://schemas.microsoft.com/office/powerpoint/2010/main" val="31762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Suggested Speaking</a:t>
            </a:r>
            <a:r>
              <a:rPr lang="en-CA" baseline="0" dirty="0" smtClean="0"/>
              <a:t> Points:</a:t>
            </a:r>
            <a:endParaRPr lang="en-CA" dirty="0" smtClean="0"/>
          </a:p>
          <a:p>
            <a:endParaRPr lang="en-CA" dirty="0" smtClean="0"/>
          </a:p>
          <a:p>
            <a:r>
              <a:rPr lang="en-CA" dirty="0" smtClean="0"/>
              <a:t>The proposed Manitoba Climate and Green Plan sets out four main pillars as its integrated focus: climate change, jobs representing prosperity, water quality and quantity, and nature. </a:t>
            </a:r>
          </a:p>
          <a:p>
            <a:endParaRPr lang="en-CA" dirty="0"/>
          </a:p>
        </p:txBody>
      </p:sp>
      <p:sp>
        <p:nvSpPr>
          <p:cNvPr id="4" name="Slide Number Placeholder 3"/>
          <p:cNvSpPr>
            <a:spLocks noGrp="1"/>
          </p:cNvSpPr>
          <p:nvPr>
            <p:ph type="sldNum" sz="quarter" idx="10"/>
          </p:nvPr>
        </p:nvSpPr>
        <p:spPr/>
        <p:txBody>
          <a:bodyPr/>
          <a:lstStyle/>
          <a:p>
            <a:fld id="{631148BC-7AEC-4783-AF71-9864FD87F9A4}" type="slidenum">
              <a:rPr lang="en-CA" smtClean="0"/>
              <a:t>2</a:t>
            </a:fld>
            <a:endParaRPr lang="en-CA"/>
          </a:p>
        </p:txBody>
      </p:sp>
    </p:spTree>
    <p:extLst>
      <p:ext uri="{BB962C8B-B14F-4D97-AF65-F5344CB8AC3E}">
        <p14:creationId xmlns:p14="http://schemas.microsoft.com/office/powerpoint/2010/main" val="2652230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Suggested Speaking</a:t>
            </a:r>
            <a:r>
              <a:rPr lang="en-CA" baseline="0" dirty="0" smtClean="0"/>
              <a:t> Points:</a:t>
            </a:r>
            <a:endParaRPr lang="en-CA" dirty="0" smtClean="0"/>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Nature itself can be used to provide important services for communities by protecting them against flooding or excessive heat, or helping to improve air, soil and water quality. When nature is harnessed by people and used as part of infrastructure, it is called green infrastructure.</a:t>
            </a:r>
          </a:p>
          <a:p>
            <a:endParaRPr lang="en-C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To support the green infrastructure keystone, The Manitoba government is considering the following actions:</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Federal, Provincial, Municipal Dedicated Funding</a:t>
            </a:r>
          </a:p>
          <a:p>
            <a:r>
              <a:rPr lang="en-CA" sz="1200" b="0" i="0" u="none" strike="noStrike" kern="1200" baseline="0" dirty="0" smtClean="0">
                <a:solidFill>
                  <a:schemeClr val="tx1"/>
                </a:solidFill>
                <a:latin typeface="+mn-lt"/>
                <a:ea typeface="+mn-ea"/>
                <a:cs typeface="+mn-cs"/>
              </a:rPr>
              <a:t>A changing climate poses increased risks to Manitoba’s critical infrastructure systems, including the roads, bridges, buildings, power lines, water control structures, and water and waste treatment facilities that help ensure a high quality of life for all Manitobans. As such, infrastructure design, planning and management needs to take into full account both recent and future climate conditions, including extreme events. The Manitoba government could work with its funding partners to ensure a sustained dedication of new funding for identified green infrastructure project priorities. This would enhance the resiliency of our infrastructure to withstand climate change pressures. Flood control infrastructure could be a key priority in this area.</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Natural Infrastructure</a:t>
            </a:r>
          </a:p>
          <a:p>
            <a:r>
              <a:rPr lang="en-CA" sz="1200" b="0" i="0" u="none" strike="noStrike" kern="1200" baseline="0" dirty="0" smtClean="0">
                <a:solidFill>
                  <a:schemeClr val="tx1"/>
                </a:solidFill>
                <a:latin typeface="+mn-lt"/>
                <a:ea typeface="+mn-ea"/>
                <a:cs typeface="+mn-cs"/>
              </a:rPr>
              <a:t>Nature has its own defences and methods for preserving and regenerating its natural state. We need to harness this. Efforts should be made to increase the use of natural systems such as wetlands to filter wastewater from treatment facilities and reduce and filter local overland flooding to reduce nutrient-laden runoff. Trees and plants assist in soil stabilization and reduce the need for and expense of hard engineered solutions. A green infrastructure approach views the natural environment from a functional perspective and seeks to put in place mechanisms that protect communities and safeguard critical natural areas. We would work with communities and the agricultural sector in particular, to identify prospective natural infrastructure projects for support.</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Infrastructure Resiliency Assessment and Best Practices</a:t>
            </a:r>
          </a:p>
          <a:p>
            <a:r>
              <a:rPr lang="en-CA" sz="1200" b="0" i="0" u="none" strike="noStrike" kern="1200" baseline="0" dirty="0" smtClean="0">
                <a:solidFill>
                  <a:schemeClr val="tx1"/>
                </a:solidFill>
                <a:latin typeface="+mn-lt"/>
                <a:ea typeface="+mn-ea"/>
                <a:cs typeface="+mn-cs"/>
              </a:rPr>
              <a:t>The Manitoba government is considering options for assessing the current level of resiliency of our public infrastructure assets to a changing climate, and developing cost effective options to further prepare and withstand future extreme events. This could include assessing best practices, such as natural infrastructure alternatives like wetlands, green roofs, riparian zones, and trees that provide more enduring resiliency to extreme events such as floods and droughts. Policy options that improve operations and maintenance of infrastructure could also be explored.</a:t>
            </a:r>
            <a:endParaRPr lang="en-CA" u="sng" dirty="0"/>
          </a:p>
        </p:txBody>
      </p:sp>
      <p:sp>
        <p:nvSpPr>
          <p:cNvPr id="4" name="Slide Number Placeholder 3"/>
          <p:cNvSpPr>
            <a:spLocks noGrp="1"/>
          </p:cNvSpPr>
          <p:nvPr>
            <p:ph type="sldNum" sz="quarter" idx="10"/>
          </p:nvPr>
        </p:nvSpPr>
        <p:spPr/>
        <p:txBody>
          <a:bodyPr/>
          <a:lstStyle/>
          <a:p>
            <a:fld id="{77D464BE-F39C-4FFC-B63C-FC9AADD8296A}" type="slidenum">
              <a:rPr lang="en-CA" smtClean="0"/>
              <a:t>11</a:t>
            </a:fld>
            <a:endParaRPr lang="en-CA"/>
          </a:p>
        </p:txBody>
      </p:sp>
    </p:spTree>
    <p:extLst>
      <p:ext uri="{BB962C8B-B14F-4D97-AF65-F5344CB8AC3E}">
        <p14:creationId xmlns:p14="http://schemas.microsoft.com/office/powerpoint/2010/main" val="280207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31148BC-7AEC-4783-AF71-9864FD87F9A4}" type="slidenum">
              <a:rPr lang="en-CA" smtClean="0"/>
              <a:t>12</a:t>
            </a:fld>
            <a:endParaRPr lang="en-CA"/>
          </a:p>
        </p:txBody>
      </p:sp>
    </p:spTree>
    <p:extLst>
      <p:ext uri="{BB962C8B-B14F-4D97-AF65-F5344CB8AC3E}">
        <p14:creationId xmlns:p14="http://schemas.microsoft.com/office/powerpoint/2010/main" val="23138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31148BC-7AEC-4783-AF71-9864FD87F9A4}" type="slidenum">
              <a:rPr lang="en-CA" smtClean="0"/>
              <a:t>13</a:t>
            </a:fld>
            <a:endParaRPr lang="en-CA"/>
          </a:p>
        </p:txBody>
      </p:sp>
    </p:spTree>
    <p:extLst>
      <p:ext uri="{BB962C8B-B14F-4D97-AF65-F5344CB8AC3E}">
        <p14:creationId xmlns:p14="http://schemas.microsoft.com/office/powerpoint/2010/main" val="339744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31148BC-7AEC-4783-AF71-9864FD87F9A4}" type="slidenum">
              <a:rPr lang="en-CA" smtClean="0"/>
              <a:t>14</a:t>
            </a:fld>
            <a:endParaRPr lang="en-CA"/>
          </a:p>
        </p:txBody>
      </p:sp>
    </p:spTree>
    <p:extLst>
      <p:ext uri="{BB962C8B-B14F-4D97-AF65-F5344CB8AC3E}">
        <p14:creationId xmlns:p14="http://schemas.microsoft.com/office/powerpoint/2010/main" val="66558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Suggested Speaking</a:t>
            </a:r>
            <a:r>
              <a:rPr lang="en-CA" baseline="0" dirty="0" smtClean="0"/>
              <a:t> Points:</a:t>
            </a:r>
            <a:endParaRPr lang="en-CA" dirty="0" smtClean="0"/>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Sustainable development brings</a:t>
            </a:r>
            <a:r>
              <a:rPr lang="en-CA" baseline="0" dirty="0" smtClean="0"/>
              <a:t> the environment and economy together. Carbon pricing will send a necessary signal to business that there is economic value in reducing emissions and managing climate risks. Addressing climate change is a major challenge, but it can present new opportunities for prosperity. Manitoba has many strengths we can build upon.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 Jobs pillar focuses on using</a:t>
            </a:r>
            <a:r>
              <a:rPr lang="en-CA" baseline="0" dirty="0" smtClean="0"/>
              <a:t> sustainable development principles to help create quality jobs for Manitobans, while simultaneously addressing climate change by transitioning the province to a prosperous low-carbon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631148BC-7AEC-4783-AF71-9864FD87F9A4}" type="slidenum">
              <a:rPr lang="en-CA" smtClean="0"/>
              <a:t>3</a:t>
            </a:fld>
            <a:endParaRPr lang="en-CA"/>
          </a:p>
        </p:txBody>
      </p:sp>
    </p:spTree>
    <p:extLst>
      <p:ext uri="{BB962C8B-B14F-4D97-AF65-F5344CB8AC3E}">
        <p14:creationId xmlns:p14="http://schemas.microsoft.com/office/powerpoint/2010/main" val="356374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CA" dirty="0" smtClean="0"/>
              <a:t>Suggested Speaking</a:t>
            </a:r>
            <a:r>
              <a:rPr lang="en-CA" baseline="0" dirty="0" smtClean="0"/>
              <a:t> Points:</a:t>
            </a:r>
            <a:endParaRPr lang="en-CA" dirty="0" smtClean="0"/>
          </a:p>
          <a:p>
            <a:pPr defTabSz="931774">
              <a:defRPr/>
            </a:pPr>
            <a:endParaRPr lang="en-CA" dirty="0" smtClean="0"/>
          </a:p>
          <a:p>
            <a:pPr defTabSz="931774">
              <a:defRPr/>
            </a:pPr>
            <a:r>
              <a:rPr lang="en-CA" dirty="0" smtClean="0"/>
              <a:t>Each </a:t>
            </a:r>
            <a:r>
              <a:rPr lang="en-CA" dirty="0"/>
              <a:t>pillar of the Climate and Green Plan is associated with four keystones that identify the priority areas for action. The four keystones supporting the </a:t>
            </a:r>
            <a:r>
              <a:rPr lang="en-CA" dirty="0" smtClean="0"/>
              <a:t>Jobs </a:t>
            </a:r>
            <a:r>
              <a:rPr lang="en-CA" dirty="0"/>
              <a:t>P</a:t>
            </a:r>
            <a:r>
              <a:rPr lang="en-CA" dirty="0" smtClean="0"/>
              <a:t>illar </a:t>
            </a:r>
            <a:r>
              <a:rPr lang="en-CA" dirty="0"/>
              <a:t>are</a:t>
            </a:r>
            <a:r>
              <a:rPr lang="en-CA" dirty="0" smtClean="0"/>
              <a:t>: Innovation &amp; Clean technology; Financing</a:t>
            </a:r>
            <a:r>
              <a:rPr lang="en-CA" baseline="0" dirty="0" smtClean="0"/>
              <a:t> &amp; Investment; Skills &amp; Training; and Green Infrastructure</a:t>
            </a:r>
            <a:r>
              <a:rPr lang="en-CA" dirty="0" smtClean="0"/>
              <a:t>.</a:t>
            </a:r>
            <a:endParaRPr lang="en-CA" dirty="0"/>
          </a:p>
          <a:p>
            <a:pPr defTabSz="931774">
              <a:defRPr/>
            </a:pPr>
            <a:endParaRPr lang="en-CA" dirty="0"/>
          </a:p>
          <a:p>
            <a:pPr defTabSz="931774">
              <a:defRPr/>
            </a:pPr>
            <a:r>
              <a:rPr lang="en-CA" dirty="0"/>
              <a:t>Together, these four keystones make up the main areas of activity for the </a:t>
            </a:r>
            <a:r>
              <a:rPr lang="en-CA" dirty="0" smtClean="0"/>
              <a:t>Jobs </a:t>
            </a:r>
            <a:r>
              <a:rPr lang="en-CA" dirty="0"/>
              <a:t>P</a:t>
            </a:r>
            <a:r>
              <a:rPr lang="en-CA" dirty="0" smtClean="0"/>
              <a:t>illar</a:t>
            </a:r>
            <a:r>
              <a:rPr lang="en-CA" dirty="0"/>
              <a:t>. New actions can be added to each keystone to keep the whole plan dynamic and forward looking.</a:t>
            </a:r>
            <a:endParaRPr lang="en-CA" dirty="0" smtClean="0"/>
          </a:p>
          <a:p>
            <a:endParaRPr lang="en-CA" dirty="0"/>
          </a:p>
        </p:txBody>
      </p:sp>
      <p:sp>
        <p:nvSpPr>
          <p:cNvPr id="4" name="Slide Number Placeholder 3"/>
          <p:cNvSpPr>
            <a:spLocks noGrp="1"/>
          </p:cNvSpPr>
          <p:nvPr>
            <p:ph type="sldNum" sz="quarter" idx="10"/>
          </p:nvPr>
        </p:nvSpPr>
        <p:spPr/>
        <p:txBody>
          <a:bodyPr/>
          <a:lstStyle/>
          <a:p>
            <a:fld id="{77D464BE-F39C-4FFC-B63C-FC9AADD8296A}" type="slidenum">
              <a:rPr lang="en-CA" smtClean="0"/>
              <a:t>4</a:t>
            </a:fld>
            <a:endParaRPr lang="en-CA"/>
          </a:p>
        </p:txBody>
      </p:sp>
    </p:spTree>
    <p:extLst>
      <p:ext uri="{BB962C8B-B14F-4D97-AF65-F5344CB8AC3E}">
        <p14:creationId xmlns:p14="http://schemas.microsoft.com/office/powerpoint/2010/main" val="302392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Suggested Speaking</a:t>
            </a:r>
            <a:r>
              <a:rPr lang="en-CA" baseline="0" dirty="0" smtClean="0"/>
              <a:t> Points:</a:t>
            </a:r>
            <a:endParaRPr lang="en-CA" dirty="0" smtClean="0"/>
          </a:p>
          <a:p>
            <a:endParaRPr lang="en-CA" b="1" u="sng" dirty="0" smtClean="0"/>
          </a:p>
          <a:p>
            <a:r>
              <a:rPr lang="en-CA" sz="1200" b="0" i="0" u="none" strike="noStrike" kern="1200" baseline="0" dirty="0" smtClean="0">
                <a:solidFill>
                  <a:schemeClr val="tx1"/>
                </a:solidFill>
                <a:latin typeface="+mn-lt"/>
                <a:ea typeface="+mn-ea"/>
                <a:cs typeface="+mn-cs"/>
              </a:rPr>
              <a:t>To support the innovation and </a:t>
            </a:r>
            <a:r>
              <a:rPr lang="en-CA" sz="1200" b="0" i="0" u="none" strike="noStrike" kern="1200" baseline="0" dirty="0" err="1" smtClean="0">
                <a:solidFill>
                  <a:schemeClr val="tx1"/>
                </a:solidFill>
                <a:latin typeface="+mn-lt"/>
                <a:ea typeface="+mn-ea"/>
                <a:cs typeface="+mn-cs"/>
              </a:rPr>
              <a:t>cleantech</a:t>
            </a:r>
            <a:r>
              <a:rPr lang="en-CA" sz="1200" b="0" i="0" u="none" strike="noStrike" kern="1200" baseline="0" dirty="0" smtClean="0">
                <a:solidFill>
                  <a:schemeClr val="tx1"/>
                </a:solidFill>
                <a:latin typeface="+mn-lt"/>
                <a:ea typeface="+mn-ea"/>
                <a:cs typeface="+mn-cs"/>
              </a:rPr>
              <a:t> keystone, The Manitoba government is considering the following actions:</a:t>
            </a:r>
          </a:p>
          <a:p>
            <a:endParaRPr lang="en-CA" b="1" u="sng" dirty="0" smtClean="0"/>
          </a:p>
          <a:p>
            <a:r>
              <a:rPr lang="en-CA" b="1" u="sng" dirty="0" smtClean="0"/>
              <a:t>Innovation and Cleantech</a:t>
            </a:r>
            <a:endParaRPr lang="en-CA" b="1" u="sng" baseline="0" dirty="0" smtClean="0"/>
          </a:p>
          <a:p>
            <a:r>
              <a:rPr lang="en-CA" sz="1200" b="0" i="0" u="none" strike="noStrike" kern="1200" baseline="0" dirty="0" smtClean="0">
                <a:solidFill>
                  <a:schemeClr val="tx1"/>
                </a:solidFill>
                <a:latin typeface="+mn-lt"/>
                <a:ea typeface="+mn-ea"/>
                <a:cs typeface="+mn-cs"/>
              </a:rPr>
              <a:t>Clean innovation can be advanced in any sector of the economy, from traditional resource sectors to manufacturing to services. This provides a solid foundation we can build upon to create clean, green economic opportunities, support low-carbon growth and innovation, attract new investment and improve economic competitiveness.</a:t>
            </a:r>
          </a:p>
          <a:p>
            <a:r>
              <a:rPr lang="en-CA" sz="1200" b="0" i="0" u="none" strike="noStrike" kern="1200" baseline="0" dirty="0" smtClean="0">
                <a:solidFill>
                  <a:schemeClr val="tx1"/>
                </a:solidFill>
                <a:latin typeface="+mn-lt"/>
                <a:ea typeface="+mn-ea"/>
                <a:cs typeface="+mn-cs"/>
              </a:rPr>
              <a:t>Approaches include:</a:t>
            </a:r>
          </a:p>
          <a:p>
            <a:r>
              <a:rPr lang="en-CA" sz="1200" b="0" i="0" u="none" strike="noStrike" kern="1200" baseline="0" dirty="0" smtClean="0">
                <a:solidFill>
                  <a:schemeClr val="tx1"/>
                </a:solidFill>
                <a:latin typeface="+mn-lt"/>
                <a:ea typeface="+mn-ea"/>
                <a:cs typeface="+mn-cs"/>
              </a:rPr>
              <a:t>• building and strengthening early-stage clean technology innovation, and research and development</a:t>
            </a:r>
          </a:p>
          <a:p>
            <a:r>
              <a:rPr lang="en-CA" sz="1200" b="0" i="0" u="none" strike="noStrike" kern="1200" baseline="0" dirty="0" smtClean="0">
                <a:solidFill>
                  <a:schemeClr val="tx1"/>
                </a:solidFill>
                <a:latin typeface="+mn-lt"/>
                <a:ea typeface="+mn-ea"/>
                <a:cs typeface="+mn-cs"/>
              </a:rPr>
              <a:t>• accelerating clean technology commercialization and growing Manitoba’s commercial capacity in clean technology</a:t>
            </a:r>
          </a:p>
          <a:p>
            <a:r>
              <a:rPr lang="en-CA" sz="1200" b="0" i="0" u="none" strike="noStrike" kern="1200" baseline="0" dirty="0" smtClean="0">
                <a:solidFill>
                  <a:schemeClr val="tx1"/>
                </a:solidFill>
                <a:latin typeface="+mn-lt"/>
                <a:ea typeface="+mn-ea"/>
                <a:cs typeface="+mn-cs"/>
              </a:rPr>
              <a:t>• fostering clean technology adoption</a:t>
            </a:r>
          </a:p>
          <a:p>
            <a:r>
              <a:rPr lang="en-CA" sz="1200" b="0" i="0" u="none" strike="noStrike" kern="1200" baseline="0" dirty="0" smtClean="0">
                <a:solidFill>
                  <a:schemeClr val="tx1"/>
                </a:solidFill>
                <a:latin typeface="+mn-lt"/>
                <a:ea typeface="+mn-ea"/>
                <a:cs typeface="+mn-cs"/>
              </a:rPr>
              <a:t>• building private and public sector linkages and collaboration for development and export success</a:t>
            </a:r>
          </a:p>
          <a:p>
            <a:r>
              <a:rPr lang="en-CA" sz="1200" b="0" i="0" u="none" strike="noStrike" kern="1200" baseline="0" dirty="0" smtClean="0">
                <a:solidFill>
                  <a:schemeClr val="tx1"/>
                </a:solidFill>
                <a:latin typeface="+mn-lt"/>
                <a:ea typeface="+mn-ea"/>
                <a:cs typeface="+mn-cs"/>
              </a:rPr>
              <a:t>• removing barriers in policy and regulations that hinder R&amp;D and innovative ideas</a:t>
            </a:r>
          </a:p>
          <a:p>
            <a:r>
              <a:rPr lang="en-CA" sz="1200" b="0" i="0" u="none" strike="noStrike" kern="1200" baseline="0" dirty="0" smtClean="0">
                <a:solidFill>
                  <a:schemeClr val="tx1"/>
                </a:solidFill>
                <a:latin typeface="+mn-lt"/>
                <a:ea typeface="+mn-ea"/>
                <a:cs typeface="+mn-cs"/>
              </a:rPr>
              <a:t>• aligning provincial and federal cleantech support programs</a:t>
            </a:r>
          </a:p>
          <a:p>
            <a:r>
              <a:rPr lang="en-CA" sz="1200" b="0" i="0" u="none" strike="noStrike" kern="1200" baseline="0" dirty="0" smtClean="0">
                <a:solidFill>
                  <a:schemeClr val="tx1"/>
                </a:solidFill>
                <a:latin typeface="+mn-lt"/>
                <a:ea typeface="+mn-ea"/>
                <a:cs typeface="+mn-cs"/>
              </a:rPr>
              <a:t>• creating new markets domestically for made-in-Manitoba </a:t>
            </a:r>
            <a:r>
              <a:rPr lang="en-CA" sz="1200" b="0" i="0" u="none" strike="noStrike" kern="1200" baseline="0" dirty="0" err="1" smtClean="0">
                <a:solidFill>
                  <a:schemeClr val="tx1"/>
                </a:solidFill>
                <a:latin typeface="+mn-lt"/>
                <a:ea typeface="+mn-ea"/>
                <a:cs typeface="+mn-cs"/>
              </a:rPr>
              <a:t>cleantech</a:t>
            </a:r>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Green Tape Reduction</a:t>
            </a:r>
          </a:p>
          <a:p>
            <a:r>
              <a:rPr lang="en-CA" sz="1200" b="0" i="0" u="none" strike="noStrike" kern="1200" baseline="0" dirty="0" smtClean="0">
                <a:solidFill>
                  <a:schemeClr val="tx1"/>
                </a:solidFill>
                <a:latin typeface="+mn-lt"/>
                <a:ea typeface="+mn-ea"/>
                <a:cs typeface="+mn-cs"/>
              </a:rPr>
              <a:t>Innovation faces financing, commercialization and regulatory obstacles as it proceeds from idea to market.</a:t>
            </a:r>
          </a:p>
          <a:p>
            <a:r>
              <a:rPr lang="en-CA" sz="1200" b="0" i="0" u="none" strike="noStrike" kern="1200" baseline="0" dirty="0" smtClean="0">
                <a:solidFill>
                  <a:schemeClr val="tx1"/>
                </a:solidFill>
                <a:latin typeface="+mn-lt"/>
                <a:ea typeface="+mn-ea"/>
                <a:cs typeface="+mn-cs"/>
              </a:rPr>
              <a:t>The Manitoba government could undertake a review of government policies, laws and programmes with a</a:t>
            </a:r>
          </a:p>
          <a:p>
            <a:r>
              <a:rPr lang="en-CA" sz="1200" b="0" i="0" u="none" strike="noStrike" kern="1200" baseline="0" dirty="0" smtClean="0">
                <a:solidFill>
                  <a:schemeClr val="tx1"/>
                </a:solidFill>
                <a:latin typeface="+mn-lt"/>
                <a:ea typeface="+mn-ea"/>
                <a:cs typeface="+mn-cs"/>
              </a:rPr>
              <a:t>climate change and environmental lens to identify green tape market, regulatory and administrative barriers to</a:t>
            </a:r>
          </a:p>
          <a:p>
            <a:r>
              <a:rPr lang="en-CA" sz="1200" b="0" i="0" u="none" strike="noStrike" kern="1200" baseline="0" dirty="0" smtClean="0">
                <a:solidFill>
                  <a:schemeClr val="tx1"/>
                </a:solidFill>
                <a:latin typeface="+mn-lt"/>
                <a:ea typeface="+mn-ea"/>
                <a:cs typeface="+mn-cs"/>
              </a:rPr>
              <a:t>investing and growing a green, low-carbon economy. This could lead to an eco-fiscal policy reform that would</a:t>
            </a:r>
          </a:p>
          <a:p>
            <a:r>
              <a:rPr lang="en-CA" sz="1200" b="0" i="0" u="none" strike="noStrike" kern="1200" baseline="0" dirty="0" smtClean="0">
                <a:solidFill>
                  <a:schemeClr val="tx1"/>
                </a:solidFill>
                <a:latin typeface="+mn-lt"/>
                <a:ea typeface="+mn-ea"/>
                <a:cs typeface="+mn-cs"/>
              </a:rPr>
              <a:t>include:</a:t>
            </a:r>
          </a:p>
          <a:p>
            <a:r>
              <a:rPr lang="en-CA" sz="1200" b="0" i="0" u="none" strike="noStrike" kern="1200" baseline="0" dirty="0" smtClean="0">
                <a:solidFill>
                  <a:schemeClr val="tx1"/>
                </a:solidFill>
                <a:latin typeface="+mn-lt"/>
                <a:ea typeface="+mn-ea"/>
                <a:cs typeface="+mn-cs"/>
              </a:rPr>
              <a:t>• making green tape reduction a formal, ongoing part of the government’s Red Tape Reduction exercise</a:t>
            </a:r>
          </a:p>
          <a:p>
            <a:r>
              <a:rPr lang="en-CA" sz="1200" b="0" i="0" u="none" strike="noStrike" kern="1200" baseline="0" dirty="0" smtClean="0">
                <a:solidFill>
                  <a:schemeClr val="tx1"/>
                </a:solidFill>
                <a:latin typeface="+mn-lt"/>
                <a:ea typeface="+mn-ea"/>
                <a:cs typeface="+mn-cs"/>
              </a:rPr>
              <a:t>• undertaking sector-by-sector reviews of policies, regulations and administration that stand in the way of business support program take-up by the environmental industries sector</a:t>
            </a:r>
          </a:p>
          <a:p>
            <a:r>
              <a:rPr lang="en-CA" sz="1200" b="0" i="0" u="none" strike="noStrike" kern="1200" baseline="0" dirty="0" smtClean="0">
                <a:solidFill>
                  <a:schemeClr val="tx1"/>
                </a:solidFill>
                <a:latin typeface="+mn-lt"/>
                <a:ea typeface="+mn-ea"/>
                <a:cs typeface="+mn-cs"/>
              </a:rPr>
              <a:t>• removing environmentally harmful subsidies and tax exemptions</a:t>
            </a:r>
          </a:p>
          <a:p>
            <a:r>
              <a:rPr lang="en-CA" sz="1200" b="0" i="0" u="none" strike="noStrike" kern="1200" baseline="0" dirty="0" smtClean="0">
                <a:solidFill>
                  <a:schemeClr val="tx1"/>
                </a:solidFill>
                <a:latin typeface="+mn-lt"/>
                <a:ea typeface="+mn-ea"/>
                <a:cs typeface="+mn-cs"/>
              </a:rPr>
              <a:t>• creating better federal and provincial program alignment on policies and business support programs</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Opportunity Clusters</a:t>
            </a:r>
          </a:p>
          <a:p>
            <a:r>
              <a:rPr lang="en-CA" sz="1200" b="0" i="0" u="none" strike="noStrike" kern="1200" baseline="0" dirty="0" smtClean="0">
                <a:solidFill>
                  <a:schemeClr val="tx1"/>
                </a:solidFill>
                <a:latin typeface="+mn-lt"/>
                <a:ea typeface="+mn-ea"/>
                <a:cs typeface="+mn-cs"/>
              </a:rPr>
              <a:t>Identifying our top opportunity clusters based on competitive advantage, public and private sector linkages (particularly with universities, colleges and research institutions), and investment and commercialization readiness, would</a:t>
            </a:r>
          </a:p>
          <a:p>
            <a:r>
              <a:rPr lang="en-CA" sz="1200" b="0" i="0" u="none" strike="noStrike" kern="1200" baseline="0" dirty="0" smtClean="0">
                <a:solidFill>
                  <a:schemeClr val="tx1"/>
                </a:solidFill>
                <a:latin typeface="+mn-lt"/>
                <a:ea typeface="+mn-ea"/>
                <a:cs typeface="+mn-cs"/>
              </a:rPr>
              <a:t>help build critical mass and leverage public and private resources in a more effective way. Manitoba’s agricultural sector is an obvious one. Water services is another in the environmental services sector.</a:t>
            </a:r>
          </a:p>
        </p:txBody>
      </p:sp>
      <p:sp>
        <p:nvSpPr>
          <p:cNvPr id="4" name="Slide Number Placeholder 3"/>
          <p:cNvSpPr>
            <a:spLocks noGrp="1"/>
          </p:cNvSpPr>
          <p:nvPr>
            <p:ph type="sldNum" sz="quarter" idx="10"/>
          </p:nvPr>
        </p:nvSpPr>
        <p:spPr/>
        <p:txBody>
          <a:bodyPr/>
          <a:lstStyle/>
          <a:p>
            <a:fld id="{77D464BE-F39C-4FFC-B63C-FC9AADD8296A}" type="slidenum">
              <a:rPr lang="en-CA" smtClean="0"/>
              <a:t>5</a:t>
            </a:fld>
            <a:endParaRPr lang="en-CA"/>
          </a:p>
        </p:txBody>
      </p:sp>
    </p:spTree>
    <p:extLst>
      <p:ext uri="{BB962C8B-B14F-4D97-AF65-F5344CB8AC3E}">
        <p14:creationId xmlns:p14="http://schemas.microsoft.com/office/powerpoint/2010/main" val="409703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31148BC-7AEC-4783-AF71-9864FD87F9A4}" type="slidenum">
              <a:rPr lang="en-CA" smtClean="0"/>
              <a:t>6</a:t>
            </a:fld>
            <a:endParaRPr lang="en-CA"/>
          </a:p>
        </p:txBody>
      </p:sp>
    </p:spTree>
    <p:extLst>
      <p:ext uri="{BB962C8B-B14F-4D97-AF65-F5344CB8AC3E}">
        <p14:creationId xmlns:p14="http://schemas.microsoft.com/office/powerpoint/2010/main" val="163647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Suggested Speaking</a:t>
            </a:r>
            <a:r>
              <a:rPr lang="en-CA" baseline="0" dirty="0" smtClean="0"/>
              <a:t> Points:</a:t>
            </a:r>
            <a:endParaRPr lang="en-CA" dirty="0" smtClean="0"/>
          </a:p>
          <a:p>
            <a:endParaRPr lang="en-CA"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To support financing and investment keystone, The Manitoba government is considering the following actions:</a:t>
            </a:r>
          </a:p>
          <a:p>
            <a:endParaRPr lang="en-CA" b="1" u="sng" dirty="0" smtClean="0"/>
          </a:p>
          <a:p>
            <a:r>
              <a:rPr lang="en-CA" b="1" u="sng" dirty="0" smtClean="0"/>
              <a:t>Green Growth Capital</a:t>
            </a:r>
          </a:p>
          <a:p>
            <a:r>
              <a:rPr lang="en-CA" sz="1200" b="0" i="0" u="none" strike="noStrike" kern="1200" baseline="0" dirty="0" smtClean="0">
                <a:solidFill>
                  <a:schemeClr val="tx1"/>
                </a:solidFill>
                <a:latin typeface="+mn-lt"/>
                <a:ea typeface="+mn-ea"/>
                <a:cs typeface="+mn-cs"/>
              </a:rPr>
              <a:t>The Manitoba government could establish a Clean Technology Financing Suite that leverages provincial and federal programmes for innovation, new business development, growth and export to address environmental challenges in Manitoba and beyond. As part of a larger made-in-Manitoba investment and capital strategy, the government is reviewing current programs and incentives to ensure they work more effectively while considering new, private sector-led ideas.</a:t>
            </a:r>
          </a:p>
          <a:p>
            <a:endParaRPr lang="en-CA" sz="1200" b="1" i="0" u="sng"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Improving Uptake on Business Programs</a:t>
            </a:r>
          </a:p>
          <a:p>
            <a:r>
              <a:rPr lang="en-CA" sz="1200" b="0" i="0" u="none" strike="noStrike" kern="1200" baseline="0" dirty="0" smtClean="0">
                <a:solidFill>
                  <a:schemeClr val="tx1"/>
                </a:solidFill>
                <a:latin typeface="+mn-lt"/>
                <a:ea typeface="+mn-ea"/>
                <a:cs typeface="+mn-cs"/>
              </a:rPr>
              <a:t>The Manitoba government currently offers a range of business support programs that could be better positioned to support the transition to a resilient, low-carbon economy.</a:t>
            </a:r>
          </a:p>
          <a:p>
            <a:endParaRPr lang="en-CA" sz="1200" b="0" i="0" u="none" strike="noStrike" kern="1200" baseline="0" dirty="0" smtClean="0">
              <a:solidFill>
                <a:schemeClr val="tx1"/>
              </a:solidFill>
              <a:latin typeface="+mn-lt"/>
              <a:ea typeface="+mn-ea"/>
              <a:cs typeface="+mn-cs"/>
            </a:endParaRPr>
          </a:p>
          <a:p>
            <a:r>
              <a:rPr lang="en-CA" dirty="0" smtClean="0">
                <a:solidFill>
                  <a:srgbClr val="FF0000"/>
                </a:solidFill>
              </a:rPr>
              <a:t>The provincial </a:t>
            </a:r>
            <a:r>
              <a:rPr lang="en-CA" sz="1200" b="0" i="0" u="none" strike="noStrike" kern="1200" baseline="0" dirty="0" smtClean="0">
                <a:solidFill>
                  <a:srgbClr val="FF0000"/>
                </a:solidFill>
                <a:latin typeface="+mn-lt"/>
                <a:ea typeface="+mn-ea"/>
                <a:cs typeface="+mn-cs"/>
              </a:rPr>
              <a:t>government </a:t>
            </a:r>
            <a:r>
              <a:rPr lang="en-CA" sz="1200" b="0" i="0" u="none" strike="noStrike" kern="1200" baseline="0" dirty="0" smtClean="0">
                <a:solidFill>
                  <a:schemeClr val="tx1"/>
                </a:solidFill>
                <a:latin typeface="+mn-lt"/>
                <a:ea typeface="+mn-ea"/>
                <a:cs typeface="+mn-cs"/>
              </a:rPr>
              <a:t>could partner with the private sector, the federal government and research organizations in the marketing of made-in-Manitoba products and services that address climate change and other environmental challenges</a:t>
            </a:r>
          </a:p>
          <a:p>
            <a:r>
              <a:rPr lang="en-CA" sz="1200" b="0" i="0" u="none" strike="noStrike" kern="1200" baseline="0" dirty="0" smtClean="0">
                <a:solidFill>
                  <a:schemeClr val="tx1"/>
                </a:solidFill>
                <a:latin typeface="+mn-lt"/>
                <a:ea typeface="+mn-ea"/>
                <a:cs typeface="+mn-cs"/>
              </a:rPr>
              <a:t>in key marketplaces. Regional and international collaborations, such as trade and investment missions, could be strategically undertaken to address issues and opportunities that support our success in sustainable development.</a:t>
            </a:r>
            <a:endParaRPr lang="en-CA" dirty="0"/>
          </a:p>
        </p:txBody>
      </p:sp>
      <p:sp>
        <p:nvSpPr>
          <p:cNvPr id="4" name="Slide Number Placeholder 3"/>
          <p:cNvSpPr>
            <a:spLocks noGrp="1"/>
          </p:cNvSpPr>
          <p:nvPr>
            <p:ph type="sldNum" sz="quarter" idx="10"/>
          </p:nvPr>
        </p:nvSpPr>
        <p:spPr/>
        <p:txBody>
          <a:bodyPr/>
          <a:lstStyle/>
          <a:p>
            <a:fld id="{77D464BE-F39C-4FFC-B63C-FC9AADD8296A}" type="slidenum">
              <a:rPr lang="en-CA" smtClean="0"/>
              <a:t>7</a:t>
            </a:fld>
            <a:endParaRPr lang="en-CA"/>
          </a:p>
        </p:txBody>
      </p:sp>
    </p:spTree>
    <p:extLst>
      <p:ext uri="{BB962C8B-B14F-4D97-AF65-F5344CB8AC3E}">
        <p14:creationId xmlns:p14="http://schemas.microsoft.com/office/powerpoint/2010/main" val="2337715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31148BC-7AEC-4783-AF71-9864FD87F9A4}" type="slidenum">
              <a:rPr lang="en-CA" smtClean="0"/>
              <a:t>8</a:t>
            </a:fld>
            <a:endParaRPr lang="en-CA"/>
          </a:p>
        </p:txBody>
      </p:sp>
    </p:spTree>
    <p:extLst>
      <p:ext uri="{BB962C8B-B14F-4D97-AF65-F5344CB8AC3E}">
        <p14:creationId xmlns:p14="http://schemas.microsoft.com/office/powerpoint/2010/main" val="428066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Suggested Speaking</a:t>
            </a:r>
            <a:r>
              <a:rPr lang="en-CA" baseline="0" dirty="0" smtClean="0"/>
              <a:t> Points:</a:t>
            </a:r>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 low-carbon economy will require an evolving set of new knowledge and skills from both existing workers and in new job opportunities. Linking private sector opportunities with educational and training approaches can help bridge the transition so our province is better positioned to win in this low-carbon economy transition.</a:t>
            </a:r>
          </a:p>
          <a:p>
            <a:endParaRPr lang="en-C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To support the skills and training keystone, The Manitoba government is considering the following actions:</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Green Youth Corps</a:t>
            </a:r>
          </a:p>
          <a:p>
            <a:r>
              <a:rPr lang="en-CA" sz="1200" b="0" i="0" u="none" strike="noStrike" kern="1200" baseline="0" dirty="0" smtClean="0">
                <a:solidFill>
                  <a:schemeClr val="tx1"/>
                </a:solidFill>
                <a:latin typeface="+mn-lt"/>
                <a:ea typeface="+mn-ea"/>
                <a:cs typeface="+mn-cs"/>
              </a:rPr>
              <a:t>The Manitoba government could participate in the Canada Green Corps run by the United Nations Association of Canada. The programme provides four to six month work-integrated learning experiences for unemployed or under-employed youth between 18 and 30 years of age to help their employers reduce their environmental footprint and increase sustainability.</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Co-op Opportunities and Experiential Learning</a:t>
            </a:r>
          </a:p>
          <a:p>
            <a:r>
              <a:rPr lang="en-CA" sz="1200" b="0" i="0" u="none" strike="noStrike" kern="1200" baseline="0" dirty="0" smtClean="0">
                <a:solidFill>
                  <a:schemeClr val="tx1"/>
                </a:solidFill>
                <a:latin typeface="+mn-lt"/>
                <a:ea typeface="+mn-ea"/>
                <a:cs typeface="+mn-cs"/>
              </a:rPr>
              <a:t>Co-op training is an effective way to provide practical job experience to a young person while exposing companies and industries to valuable learning in exchange.</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Education and Training</a:t>
            </a:r>
          </a:p>
          <a:p>
            <a:r>
              <a:rPr lang="en-CA" sz="1200" b="0" i="0" u="none" strike="noStrike" kern="1200" baseline="0" dirty="0" smtClean="0">
                <a:solidFill>
                  <a:schemeClr val="tx1"/>
                </a:solidFill>
                <a:latin typeface="+mn-lt"/>
                <a:ea typeface="+mn-ea"/>
                <a:cs typeface="+mn-cs"/>
              </a:rPr>
              <a:t>The Manitoba government could work with the private sector to develop a Clean Growth Talent Plan as part of a new Labour Market Strategy incorporating a focus on climate and sustainability jobs and skills. This could include:</a:t>
            </a:r>
          </a:p>
          <a:p>
            <a:r>
              <a:rPr lang="en-CA" sz="1200" b="0" i="0" u="none" strike="noStrike" kern="1200" baseline="0" dirty="0" smtClean="0">
                <a:solidFill>
                  <a:schemeClr val="tx1"/>
                </a:solidFill>
                <a:latin typeface="+mn-lt"/>
                <a:ea typeface="+mn-ea"/>
                <a:cs typeface="+mn-cs"/>
              </a:rPr>
              <a:t>• supporting the development of knowledge and skills needed for the adoption, installation and maintenance of clean technologies, including in Indigenous communities</a:t>
            </a:r>
          </a:p>
          <a:p>
            <a:r>
              <a:rPr lang="en-CA" sz="1200" b="0" i="0" u="none" strike="noStrike" kern="1200" baseline="0" dirty="0" smtClean="0">
                <a:solidFill>
                  <a:schemeClr val="tx1"/>
                </a:solidFill>
                <a:latin typeface="+mn-lt"/>
                <a:ea typeface="+mn-ea"/>
                <a:cs typeface="+mn-cs"/>
              </a:rPr>
              <a:t>• assisting businesses, institutions and communities to adapt to climate change</a:t>
            </a:r>
          </a:p>
          <a:p>
            <a:r>
              <a:rPr lang="en-CA" sz="1200" b="0" i="0" u="none" strike="noStrike" kern="1200" baseline="0" dirty="0" smtClean="0">
                <a:solidFill>
                  <a:schemeClr val="tx1"/>
                </a:solidFill>
                <a:latin typeface="+mn-lt"/>
                <a:ea typeface="+mn-ea"/>
                <a:cs typeface="+mn-cs"/>
              </a:rPr>
              <a:t>• building stronger business leadership and management skills to lead companies to rapidly grow and export clean technologies</a:t>
            </a:r>
          </a:p>
          <a:p>
            <a:r>
              <a:rPr lang="en-CA" sz="1200" b="0" i="0" u="none" strike="noStrike" kern="1200" baseline="0" dirty="0" smtClean="0">
                <a:solidFill>
                  <a:schemeClr val="tx1"/>
                </a:solidFill>
                <a:latin typeface="+mn-lt"/>
                <a:ea typeface="+mn-ea"/>
                <a:cs typeface="+mn-cs"/>
              </a:rPr>
              <a:t>• targeting young Manitobans and Indigenous Peoples for these opportunities</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Infrastructure and Adaptation Training</a:t>
            </a:r>
          </a:p>
          <a:p>
            <a:r>
              <a:rPr lang="en-CA" sz="1200" b="0" i="0" u="none" strike="noStrike" kern="1200" baseline="0" dirty="0" smtClean="0">
                <a:solidFill>
                  <a:schemeClr val="tx1"/>
                </a:solidFill>
                <a:latin typeface="+mn-lt"/>
                <a:ea typeface="+mn-ea"/>
                <a:cs typeface="+mn-cs"/>
              </a:rPr>
              <a:t>The Manitoba government is considering options for working with engineers and other partners to deliver capacity-building training and skill development programs. Such programs would allow for climate-ready, evidence-based, decision-making tools to be developed for engineers and other infrastructure planning decision makers. This will allow them to integrate the impacts of a changing climate into the full lifecycle of infrastructure, including design, planning and management.</a:t>
            </a:r>
            <a:endParaRPr lang="en-CA" u="sng" dirty="0"/>
          </a:p>
        </p:txBody>
      </p:sp>
      <p:sp>
        <p:nvSpPr>
          <p:cNvPr id="4" name="Slide Number Placeholder 3"/>
          <p:cNvSpPr>
            <a:spLocks noGrp="1"/>
          </p:cNvSpPr>
          <p:nvPr>
            <p:ph type="sldNum" sz="quarter" idx="10"/>
          </p:nvPr>
        </p:nvSpPr>
        <p:spPr/>
        <p:txBody>
          <a:bodyPr/>
          <a:lstStyle/>
          <a:p>
            <a:fld id="{77D464BE-F39C-4FFC-B63C-FC9AADD8296A}" type="slidenum">
              <a:rPr lang="en-CA" smtClean="0"/>
              <a:t>9</a:t>
            </a:fld>
            <a:endParaRPr lang="en-CA"/>
          </a:p>
        </p:txBody>
      </p:sp>
    </p:spTree>
    <p:extLst>
      <p:ext uri="{BB962C8B-B14F-4D97-AF65-F5344CB8AC3E}">
        <p14:creationId xmlns:p14="http://schemas.microsoft.com/office/powerpoint/2010/main" val="186496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31148BC-7AEC-4783-AF71-9864FD87F9A4}" type="slidenum">
              <a:rPr lang="en-CA" smtClean="0"/>
              <a:t>10</a:t>
            </a:fld>
            <a:endParaRPr lang="en-CA"/>
          </a:p>
        </p:txBody>
      </p:sp>
    </p:spTree>
    <p:extLst>
      <p:ext uri="{BB962C8B-B14F-4D97-AF65-F5344CB8AC3E}">
        <p14:creationId xmlns:p14="http://schemas.microsoft.com/office/powerpoint/2010/main" val="792153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197100" y="2743200"/>
            <a:ext cx="3429000" cy="1638300"/>
          </a:xfrm>
        </p:spPr>
        <p:txBody>
          <a:bodyPr anchor="b" anchorCtr="0"/>
          <a:lstStyle>
            <a:lvl1pPr>
              <a:lnSpc>
                <a:spcPts val="3600"/>
              </a:lnSpc>
              <a:defRPr>
                <a:solidFill>
                  <a:schemeClr val="bg1"/>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2197100" y="4622800"/>
            <a:ext cx="3187700" cy="1447800"/>
          </a:xfrm>
        </p:spPr>
        <p:txBody>
          <a:bodyPr lIns="0" tIns="0" rIns="0" bIns="0"/>
          <a:lstStyle>
            <a:lvl1pPr marL="0" indent="0" algn="l">
              <a:lnSpc>
                <a:spcPts val="3000"/>
              </a:lnSpc>
              <a:spcBef>
                <a:spcPts val="0"/>
              </a:spcBef>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4" name="Date Placeholder 3"/>
          <p:cNvSpPr>
            <a:spLocks noGrp="1"/>
          </p:cNvSpPr>
          <p:nvPr>
            <p:ph type="dt" sz="half" idx="10"/>
          </p:nvPr>
        </p:nvSpPr>
        <p:spPr/>
        <p:txBody>
          <a:bodyPr/>
          <a:lstStyle/>
          <a:p>
            <a:fld id="{C0501712-4736-E847-AE65-9B0B6D29FB70}"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cxnSp>
        <p:nvCxnSpPr>
          <p:cNvPr id="9" name="Straight Connector 8"/>
          <p:cNvCxnSpPr/>
          <p:nvPr userDrawn="1"/>
        </p:nvCxnSpPr>
        <p:spPr>
          <a:xfrm>
            <a:off x="2197100" y="4495800"/>
            <a:ext cx="4038600" cy="0"/>
          </a:xfrm>
          <a:prstGeom prst="line">
            <a:avLst/>
          </a:prstGeom>
          <a:ln>
            <a:solidFill>
              <a:srgbClr val="8AC86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8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501712-4736-E847-AE65-9B0B6D29FB70}"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22243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501712-4736-E847-AE65-9B0B6D29FB70}"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02465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501712-4736-E847-AE65-9B0B6D29FB70}"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21678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0501712-4736-E847-AE65-9B0B6D29FB70}"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01495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0501712-4736-E847-AE65-9B0B6D29FB70}"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57545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0501712-4736-E847-AE65-9B0B6D29FB70}"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22197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0501712-4736-E847-AE65-9B0B6D29FB70}"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49631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01712-4736-E847-AE65-9B0B6D29FB70}"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72485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0501712-4736-E847-AE65-9B0B6D29FB70}"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101820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0501712-4736-E847-AE65-9B0B6D29FB70}"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55184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MB_Climate_and_Green_Plan_2017_PPT_Page_tk100.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46896" y="274638"/>
            <a:ext cx="7339904" cy="1143000"/>
          </a:xfrm>
          <a:prstGeom prst="rect">
            <a:avLst/>
          </a:prstGeom>
        </p:spPr>
        <p:txBody>
          <a:bodyPr vert="horz" lIns="0" tIns="0" rIns="0" bIns="0" rtlCol="0" anchor="ctr" anchorCtr="0">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1346896" y="1600200"/>
            <a:ext cx="7339904" cy="4525963"/>
          </a:xfrm>
          <a:prstGeom prst="rect">
            <a:avLst/>
          </a:prstGeom>
        </p:spPr>
        <p:txBody>
          <a:bodyPr vert="horz" lIns="0" tIns="0" rIns="0" bIns="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01712-4736-E847-AE65-9B0B6D29FB70}"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DE721-F9EB-2E48-9B06-0D6F1137FA59}" type="slidenum">
              <a:rPr lang="en-US" smtClean="0"/>
              <a:t>‹#›</a:t>
            </a:fld>
            <a:endParaRPr lang="en-US"/>
          </a:p>
        </p:txBody>
      </p:sp>
    </p:spTree>
    <p:extLst>
      <p:ext uri="{BB962C8B-B14F-4D97-AF65-F5344CB8AC3E}">
        <p14:creationId xmlns:p14="http://schemas.microsoft.com/office/powerpoint/2010/main" val="212475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a:solidFill>
            <a:srgbClr val="1E3641"/>
          </a:solidFill>
          <a:latin typeface="+mj-lt"/>
          <a:ea typeface="+mj-ea"/>
          <a:cs typeface="+mj-cs"/>
        </a:defRPr>
      </a:lvl1pPr>
    </p:titleStyle>
    <p:bodyStyle>
      <a:lvl1pPr marL="342900" indent="-342900" algn="l" defTabSz="457200" rtl="0" eaLnBrk="1" latinLnBrk="0" hangingPunct="1">
        <a:spcBef>
          <a:spcPct val="20000"/>
        </a:spcBef>
        <a:buClr>
          <a:srgbClr val="476978"/>
        </a:buClr>
        <a:buFont typeface="Arial"/>
        <a:buChar char="•"/>
        <a:defRPr sz="3000" kern="1200">
          <a:solidFill>
            <a:schemeClr val="tx1"/>
          </a:solidFill>
          <a:latin typeface="+mn-lt"/>
          <a:ea typeface="+mn-ea"/>
          <a:cs typeface="+mn-cs"/>
        </a:defRPr>
      </a:lvl1pPr>
      <a:lvl2pPr marL="742950" indent="-285750" algn="l" defTabSz="457200" rtl="0" eaLnBrk="1" latinLnBrk="0" hangingPunct="1">
        <a:spcBef>
          <a:spcPct val="20000"/>
        </a:spcBef>
        <a:buClr>
          <a:srgbClr val="476978"/>
        </a:buClr>
        <a:buFont typeface="Lucida Grande"/>
        <a:buChar char="-"/>
        <a:defRPr sz="2600" kern="1200">
          <a:solidFill>
            <a:schemeClr val="tx1"/>
          </a:solidFill>
          <a:latin typeface="+mn-lt"/>
          <a:ea typeface="+mn-ea"/>
          <a:cs typeface="+mn-cs"/>
        </a:defRPr>
      </a:lvl2pPr>
      <a:lvl3pPr marL="1143000" indent="-228600" algn="l" defTabSz="457200" rtl="0" eaLnBrk="1" latinLnBrk="0" hangingPunct="1">
        <a:spcBef>
          <a:spcPct val="20000"/>
        </a:spcBef>
        <a:buClr>
          <a:srgbClr val="476978"/>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476978"/>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476978"/>
        </a:buClr>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Climate and Green Plan Town Hall </a:t>
            </a:r>
            <a:r>
              <a:rPr lang="en-US" dirty="0" smtClean="0"/>
              <a:t>Toolkit</a:t>
            </a:r>
            <a:endParaRPr lang="en-US" dirty="0"/>
          </a:p>
        </p:txBody>
      </p:sp>
      <p:sp>
        <p:nvSpPr>
          <p:cNvPr id="3" name="Subtitle 2"/>
          <p:cNvSpPr>
            <a:spLocks noGrp="1"/>
          </p:cNvSpPr>
          <p:nvPr>
            <p:ph type="subTitle" idx="1"/>
          </p:nvPr>
        </p:nvSpPr>
        <p:spPr/>
        <p:txBody>
          <a:bodyPr/>
          <a:lstStyle/>
          <a:p>
            <a:r>
              <a:rPr lang="en-US" dirty="0" smtClean="0"/>
              <a:t>Jobs Pillar</a:t>
            </a:r>
            <a:endParaRPr lang="en-US" dirty="0"/>
          </a:p>
        </p:txBody>
      </p:sp>
    </p:spTree>
    <p:extLst>
      <p:ext uri="{BB962C8B-B14F-4D97-AF65-F5344CB8AC3E}">
        <p14:creationId xmlns:p14="http://schemas.microsoft.com/office/powerpoint/2010/main" val="3051347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68130"/>
                </a:solidFill>
              </a:rPr>
              <a:t>Skills and Training</a:t>
            </a:r>
            <a:br>
              <a:rPr lang="en-CA" dirty="0" smtClean="0">
                <a:solidFill>
                  <a:srgbClr val="968130"/>
                </a:solidFill>
              </a:rPr>
            </a:br>
            <a:r>
              <a:rPr lang="en-CA" dirty="0" smtClean="0">
                <a:solidFill>
                  <a:srgbClr val="968130"/>
                </a:solidFill>
              </a:rPr>
              <a:t>Discussion Questions</a:t>
            </a:r>
            <a:endParaRPr lang="en-CA" dirty="0">
              <a:solidFill>
                <a:srgbClr val="968130"/>
              </a:solidFill>
            </a:endParaRPr>
          </a:p>
        </p:txBody>
      </p:sp>
      <p:sp>
        <p:nvSpPr>
          <p:cNvPr id="3" name="Content Placeholder 2"/>
          <p:cNvSpPr>
            <a:spLocks noGrp="1"/>
          </p:cNvSpPr>
          <p:nvPr>
            <p:ph idx="1"/>
          </p:nvPr>
        </p:nvSpPr>
        <p:spPr/>
        <p:txBody>
          <a:bodyPr/>
          <a:lstStyle/>
          <a:p>
            <a:r>
              <a:rPr lang="en-CA" sz="2800" dirty="0"/>
              <a:t>What are your thoughts on the </a:t>
            </a:r>
            <a:r>
              <a:rPr lang="en-CA" sz="2800" dirty="0" smtClean="0"/>
              <a:t>actions </a:t>
            </a:r>
            <a:r>
              <a:rPr lang="en-CA" sz="2800" dirty="0"/>
              <a:t>being considered to support the </a:t>
            </a:r>
            <a:r>
              <a:rPr lang="en-CA" sz="2800" dirty="0" smtClean="0"/>
              <a:t>Skills &amp; Training keystone</a:t>
            </a:r>
            <a:r>
              <a:rPr lang="en-CA" sz="2800" dirty="0"/>
              <a:t>?</a:t>
            </a:r>
          </a:p>
          <a:p>
            <a:endParaRPr lang="en-CA" sz="2800" dirty="0"/>
          </a:p>
          <a:p>
            <a:r>
              <a:rPr lang="en-CA" sz="2800" dirty="0" smtClean="0"/>
              <a:t>Which actions interest you the most/least? Why?</a:t>
            </a:r>
            <a:endParaRPr lang="en-CA" sz="2800" dirty="0"/>
          </a:p>
          <a:p>
            <a:endParaRPr lang="en-CA" sz="2800" dirty="0"/>
          </a:p>
          <a:p>
            <a:r>
              <a:rPr lang="en-CA" sz="2800" dirty="0"/>
              <a:t>What other </a:t>
            </a:r>
            <a:r>
              <a:rPr lang="en-CA" sz="2800" dirty="0" smtClean="0"/>
              <a:t>actions </a:t>
            </a:r>
            <a:r>
              <a:rPr lang="en-CA" sz="2800" dirty="0"/>
              <a:t>should be considered?</a:t>
            </a:r>
          </a:p>
          <a:p>
            <a:endParaRPr lang="en-CA" dirty="0"/>
          </a:p>
        </p:txBody>
      </p:sp>
    </p:spTree>
    <p:extLst>
      <p:ext uri="{BB962C8B-B14F-4D97-AF65-F5344CB8AC3E}">
        <p14:creationId xmlns:p14="http://schemas.microsoft.com/office/powerpoint/2010/main" val="4205167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68130"/>
                </a:solidFill>
              </a:rPr>
              <a:t>Green Infrastructure</a:t>
            </a:r>
            <a:endParaRPr lang="en-CA" dirty="0">
              <a:solidFill>
                <a:srgbClr val="96813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52634140"/>
              </p:ext>
            </p:extLst>
          </p:nvPr>
        </p:nvGraphicFramePr>
        <p:xfrm>
          <a:off x="695271" y="1815427"/>
          <a:ext cx="8024744" cy="3021818"/>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613898">
                <a:tc>
                  <a:txBody>
                    <a:bodyPr/>
                    <a:lstStyle/>
                    <a:p>
                      <a:pPr algn="ctr"/>
                      <a:r>
                        <a:rPr lang="en-CA" sz="2400" b="1" kern="1200" baseline="0" dirty="0" smtClean="0">
                          <a:solidFill>
                            <a:srgbClr val="968130"/>
                          </a:solidFill>
                          <a:latin typeface="+mn-lt"/>
                          <a:ea typeface="+mn-ea"/>
                          <a:cs typeface="+mn-cs"/>
                        </a:rPr>
                        <a:t>Actions</a:t>
                      </a:r>
                      <a:endParaRPr lang="en-CA" sz="2400" b="1" kern="1200" baseline="0" dirty="0">
                        <a:solidFill>
                          <a:srgbClr val="968130"/>
                        </a:solidFill>
                        <a:latin typeface="+mn-lt"/>
                        <a:ea typeface="+mn-ea"/>
                        <a:cs typeface="+mn-cs"/>
                      </a:endParaRPr>
                    </a:p>
                  </a:txBody>
                  <a:tcPr anchor="b">
                    <a:lnT w="28575" cap="flat" cmpd="sng" algn="ctr">
                      <a:no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pPr marL="0" algn="l" defTabSz="914400" rtl="0" eaLnBrk="1" latinLnBrk="0" hangingPunct="1"/>
                      <a:endParaRPr lang="en-CA" sz="1800" b="0" kern="1200" baseline="0" dirty="0">
                        <a:solidFill>
                          <a:schemeClr val="lt1"/>
                        </a:solidFill>
                        <a:latin typeface="+mn-lt"/>
                        <a:ea typeface="+mn-ea"/>
                        <a:cs typeface="+mn-cs"/>
                      </a:endParaRPr>
                    </a:p>
                  </a:txBody>
                  <a:tcPr>
                    <a:lnT w="28575" cap="flat" cmpd="sng" algn="ctr">
                      <a:no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3331499059"/>
                  </a:ext>
                </a:extLst>
              </a:tr>
              <a:tr h="613898">
                <a:tc>
                  <a:txBody>
                    <a:bodyPr/>
                    <a:lstStyle/>
                    <a:p>
                      <a:r>
                        <a:rPr lang="en-CA" sz="2000" b="0" dirty="0" smtClean="0"/>
                        <a:t>Green Infrastructure Funding</a:t>
                      </a:r>
                      <a:endParaRPr lang="en-CA" sz="2000" b="0" dirty="0"/>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b="0" dirty="0" smtClean="0"/>
                        <a:t>Work with partners to dedicate funding to priority projects</a:t>
                      </a:r>
                      <a:r>
                        <a:rPr lang="en-CA" sz="2000" b="0" baseline="0" dirty="0" smtClean="0"/>
                        <a:t>.</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3071805221"/>
                  </a:ext>
                </a:extLst>
              </a:tr>
              <a:tr h="613898">
                <a:tc>
                  <a:txBody>
                    <a:bodyPr/>
                    <a:lstStyle/>
                    <a:p>
                      <a:r>
                        <a:rPr lang="en-CA" sz="2000" dirty="0" smtClean="0">
                          <a:solidFill>
                            <a:schemeClr val="tx1"/>
                          </a:solidFill>
                        </a:rPr>
                        <a:t>Natural Infrastructure</a:t>
                      </a:r>
                      <a:endParaRPr lang="en-CA" sz="2000" dirty="0">
                        <a:solidFill>
                          <a:schemeClr val="tx1"/>
                        </a:solidFill>
                      </a:endParaRP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dirty="0" smtClean="0">
                          <a:solidFill>
                            <a:schemeClr val="tx1"/>
                          </a:solidFill>
                        </a:rPr>
                        <a:t>Work with communities and agricultural sector to identify and implement projects.</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2185937415"/>
                  </a:ext>
                </a:extLst>
              </a:tr>
              <a:tr h="613898">
                <a:tc>
                  <a:txBody>
                    <a:bodyPr/>
                    <a:lstStyle/>
                    <a:p>
                      <a:r>
                        <a:rPr lang="en-CA" sz="2000" dirty="0" smtClean="0">
                          <a:solidFill>
                            <a:schemeClr val="tx1"/>
                          </a:solidFill>
                        </a:rPr>
                        <a:t>Infrastructure Resiliency Assessment and Best Practices</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dirty="0" smtClean="0">
                          <a:solidFill>
                            <a:schemeClr val="tx1"/>
                          </a:solidFill>
                        </a:rPr>
                        <a:t>Assess current level of resiliency of public infrastructure and develop options to prepare for extreme events.</a:t>
                      </a:r>
                      <a:endParaRPr lang="en-CA" sz="2000" dirty="0">
                        <a:solidFill>
                          <a:schemeClr val="tx1"/>
                        </a:solidFill>
                      </a:endParaRP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214324450"/>
                  </a:ext>
                </a:extLst>
              </a:tr>
            </a:tbl>
          </a:graphicData>
        </a:graphic>
      </p:graphicFrame>
    </p:spTree>
    <p:extLst>
      <p:ext uri="{BB962C8B-B14F-4D97-AF65-F5344CB8AC3E}">
        <p14:creationId xmlns:p14="http://schemas.microsoft.com/office/powerpoint/2010/main" val="3446772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68130"/>
                </a:solidFill>
              </a:rPr>
              <a:t>Green Infrastructure</a:t>
            </a:r>
            <a:br>
              <a:rPr lang="en-CA" dirty="0" smtClean="0">
                <a:solidFill>
                  <a:srgbClr val="968130"/>
                </a:solidFill>
              </a:rPr>
            </a:br>
            <a:r>
              <a:rPr lang="en-CA" dirty="0" smtClean="0">
                <a:solidFill>
                  <a:srgbClr val="968130"/>
                </a:solidFill>
              </a:rPr>
              <a:t>Discussion Questions</a:t>
            </a:r>
            <a:endParaRPr lang="en-CA" dirty="0">
              <a:solidFill>
                <a:srgbClr val="968130"/>
              </a:solidFill>
            </a:endParaRPr>
          </a:p>
        </p:txBody>
      </p:sp>
      <p:sp>
        <p:nvSpPr>
          <p:cNvPr id="3" name="Content Placeholder 2"/>
          <p:cNvSpPr>
            <a:spLocks noGrp="1"/>
          </p:cNvSpPr>
          <p:nvPr>
            <p:ph idx="1"/>
          </p:nvPr>
        </p:nvSpPr>
        <p:spPr/>
        <p:txBody>
          <a:bodyPr/>
          <a:lstStyle/>
          <a:p>
            <a:r>
              <a:rPr lang="en-CA" sz="2800" dirty="0"/>
              <a:t>What are your thoughts on the </a:t>
            </a:r>
            <a:r>
              <a:rPr lang="en-CA" sz="2800" dirty="0" smtClean="0"/>
              <a:t>actions </a:t>
            </a:r>
            <a:r>
              <a:rPr lang="en-CA" sz="2800" dirty="0"/>
              <a:t>being considered to support the </a:t>
            </a:r>
            <a:r>
              <a:rPr lang="en-CA" sz="2800" dirty="0" smtClean="0"/>
              <a:t>Green Infrastructure keystone</a:t>
            </a:r>
            <a:r>
              <a:rPr lang="en-CA" sz="2800" dirty="0"/>
              <a:t>?</a:t>
            </a:r>
          </a:p>
          <a:p>
            <a:endParaRPr lang="en-CA" sz="2800" dirty="0"/>
          </a:p>
          <a:p>
            <a:r>
              <a:rPr lang="en-CA" sz="2800" dirty="0" smtClean="0"/>
              <a:t>Which actions interest you the most/least? Why?</a:t>
            </a:r>
            <a:endParaRPr lang="en-CA" sz="2800" dirty="0"/>
          </a:p>
          <a:p>
            <a:endParaRPr lang="en-CA" sz="2800" dirty="0"/>
          </a:p>
          <a:p>
            <a:r>
              <a:rPr lang="en-CA" sz="2800" dirty="0"/>
              <a:t>What </a:t>
            </a:r>
            <a:r>
              <a:rPr lang="en-CA" sz="2800"/>
              <a:t>other </a:t>
            </a:r>
            <a:r>
              <a:rPr lang="en-CA" sz="2800" smtClean="0"/>
              <a:t>actions </a:t>
            </a:r>
            <a:r>
              <a:rPr lang="en-CA" sz="2800" dirty="0"/>
              <a:t>should be considered?</a:t>
            </a:r>
          </a:p>
          <a:p>
            <a:endParaRPr lang="en-CA" dirty="0"/>
          </a:p>
        </p:txBody>
      </p:sp>
    </p:spTree>
    <p:extLst>
      <p:ext uri="{BB962C8B-B14F-4D97-AF65-F5344CB8AC3E}">
        <p14:creationId xmlns:p14="http://schemas.microsoft.com/office/powerpoint/2010/main" val="1199389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68130"/>
                </a:solidFill>
              </a:rPr>
              <a:t>Keystones</a:t>
            </a:r>
            <a:endParaRPr lang="en-CA" dirty="0">
              <a:solidFill>
                <a:srgbClr val="968130"/>
              </a:solidFill>
            </a:endParaRPr>
          </a:p>
        </p:txBody>
      </p:sp>
      <p:sp>
        <p:nvSpPr>
          <p:cNvPr id="3" name="Content Placeholder 2"/>
          <p:cNvSpPr>
            <a:spLocks noGrp="1"/>
          </p:cNvSpPr>
          <p:nvPr>
            <p:ph idx="1"/>
          </p:nvPr>
        </p:nvSpPr>
        <p:spPr/>
        <p:txBody>
          <a:bodyPr/>
          <a:lstStyle/>
          <a:p>
            <a:r>
              <a:rPr lang="en-CA" sz="2800" dirty="0"/>
              <a:t>Are the four keystones the right priority areas for action under the </a:t>
            </a:r>
            <a:r>
              <a:rPr lang="en-CA" sz="2800" dirty="0" smtClean="0"/>
              <a:t>Jobs </a:t>
            </a:r>
            <a:r>
              <a:rPr lang="en-CA" sz="2800" dirty="0"/>
              <a:t>P</a:t>
            </a:r>
            <a:r>
              <a:rPr lang="en-CA" sz="2800" dirty="0" smtClean="0"/>
              <a:t>illar</a:t>
            </a:r>
            <a:r>
              <a:rPr lang="en-CA" sz="2800" dirty="0"/>
              <a:t>? </a:t>
            </a:r>
          </a:p>
          <a:p>
            <a:r>
              <a:rPr lang="en-CA" sz="2800" dirty="0"/>
              <a:t>Do you have any other suggestions?</a:t>
            </a:r>
          </a:p>
          <a:p>
            <a:endParaRPr lang="en-CA" dirty="0"/>
          </a:p>
        </p:txBody>
      </p:sp>
      <p:sp>
        <p:nvSpPr>
          <p:cNvPr id="15" name="Round Same Side Corner Rectangle 14"/>
          <p:cNvSpPr/>
          <p:nvPr/>
        </p:nvSpPr>
        <p:spPr>
          <a:xfrm rot="10800000">
            <a:off x="6952199" y="3649454"/>
            <a:ext cx="1817495" cy="1657949"/>
          </a:xfrm>
          <a:prstGeom prst="round2SameRect">
            <a:avLst/>
          </a:prstGeom>
          <a:solidFill>
            <a:srgbClr val="968130"/>
          </a:solidFill>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1169373" y="1784202"/>
            <a:ext cx="2382717" cy="954107"/>
          </a:xfrm>
          <a:prstGeom prst="rect">
            <a:avLst/>
          </a:prstGeom>
          <a:noFill/>
        </p:spPr>
        <p:txBody>
          <a:bodyPr wrap="square" rtlCol="0">
            <a:spAutoFit/>
          </a:bodyPr>
          <a:lstStyle/>
          <a:p>
            <a:pPr algn="ctr"/>
            <a:r>
              <a:rPr lang="en-CA" sz="2800" b="1" dirty="0" smtClean="0">
                <a:solidFill>
                  <a:schemeClr val="bg1"/>
                </a:solidFill>
              </a:rPr>
              <a:t>Innovation &amp; Cleantech</a:t>
            </a:r>
            <a:endParaRPr lang="en-CA" sz="2800" b="1" dirty="0">
              <a:solidFill>
                <a:schemeClr val="bg1"/>
              </a:solidFill>
            </a:endParaRPr>
          </a:p>
        </p:txBody>
      </p:sp>
      <p:sp>
        <p:nvSpPr>
          <p:cNvPr id="17" name="TextBox 16"/>
          <p:cNvSpPr txBox="1"/>
          <p:nvPr/>
        </p:nvSpPr>
        <p:spPr>
          <a:xfrm>
            <a:off x="1169376" y="4482087"/>
            <a:ext cx="2382714" cy="954107"/>
          </a:xfrm>
          <a:prstGeom prst="rect">
            <a:avLst/>
          </a:prstGeom>
          <a:noFill/>
        </p:spPr>
        <p:txBody>
          <a:bodyPr wrap="square" rtlCol="0">
            <a:spAutoFit/>
          </a:bodyPr>
          <a:lstStyle/>
          <a:p>
            <a:pPr algn="ctr"/>
            <a:r>
              <a:rPr lang="en-CA" sz="2800" b="1" dirty="0" smtClean="0">
                <a:solidFill>
                  <a:schemeClr val="bg1"/>
                </a:solidFill>
              </a:rPr>
              <a:t>Skills &amp; Training</a:t>
            </a:r>
            <a:endParaRPr lang="en-CA" sz="2800" b="1" dirty="0">
              <a:solidFill>
                <a:schemeClr val="bg1"/>
              </a:solidFill>
            </a:endParaRPr>
          </a:p>
        </p:txBody>
      </p:sp>
      <p:sp>
        <p:nvSpPr>
          <p:cNvPr id="19" name="TextBox 18"/>
          <p:cNvSpPr txBox="1"/>
          <p:nvPr/>
        </p:nvSpPr>
        <p:spPr>
          <a:xfrm>
            <a:off x="6952198" y="3986912"/>
            <a:ext cx="1817497" cy="646331"/>
          </a:xfrm>
          <a:prstGeom prst="rect">
            <a:avLst/>
          </a:prstGeom>
          <a:noFill/>
        </p:spPr>
        <p:txBody>
          <a:bodyPr wrap="square" rtlCol="0">
            <a:spAutoFit/>
          </a:bodyPr>
          <a:lstStyle/>
          <a:p>
            <a:pPr algn="ctr"/>
            <a:r>
              <a:rPr lang="en-CA" b="1" dirty="0" smtClean="0">
                <a:solidFill>
                  <a:schemeClr val="bg1"/>
                </a:solidFill>
              </a:rPr>
              <a:t>Green </a:t>
            </a:r>
          </a:p>
          <a:p>
            <a:pPr algn="ctr"/>
            <a:r>
              <a:rPr lang="en-CA" b="1" dirty="0" smtClean="0">
                <a:solidFill>
                  <a:schemeClr val="bg1"/>
                </a:solidFill>
              </a:rPr>
              <a:t>Infrastructure</a:t>
            </a:r>
            <a:endParaRPr lang="en-CA" b="1" dirty="0">
              <a:solidFill>
                <a:schemeClr val="bg1"/>
              </a:solidFill>
            </a:endParaRPr>
          </a:p>
        </p:txBody>
      </p:sp>
      <p:sp>
        <p:nvSpPr>
          <p:cNvPr id="20" name="Round Same Side Corner Rectangle 19"/>
          <p:cNvSpPr/>
          <p:nvPr/>
        </p:nvSpPr>
        <p:spPr>
          <a:xfrm rot="10800000">
            <a:off x="2551865" y="3602219"/>
            <a:ext cx="1817495" cy="1657949"/>
          </a:xfrm>
          <a:prstGeom prst="round2SameRect">
            <a:avLst/>
          </a:prstGeom>
          <a:solidFill>
            <a:srgbClr val="968130"/>
          </a:solidFill>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2269253" y="4018252"/>
            <a:ext cx="2382716" cy="646331"/>
          </a:xfrm>
          <a:prstGeom prst="rect">
            <a:avLst/>
          </a:prstGeom>
          <a:noFill/>
        </p:spPr>
        <p:txBody>
          <a:bodyPr wrap="square" rtlCol="0">
            <a:spAutoFit/>
          </a:bodyPr>
          <a:lstStyle/>
          <a:p>
            <a:pPr algn="ctr"/>
            <a:r>
              <a:rPr lang="en-CA" b="1" dirty="0" smtClean="0">
                <a:solidFill>
                  <a:schemeClr val="bg1"/>
                </a:solidFill>
              </a:rPr>
              <a:t>Financing &amp; Investment</a:t>
            </a:r>
            <a:endParaRPr lang="en-CA" b="1" dirty="0">
              <a:solidFill>
                <a:schemeClr val="bg1"/>
              </a:solidFill>
            </a:endParaRPr>
          </a:p>
        </p:txBody>
      </p:sp>
      <p:sp>
        <p:nvSpPr>
          <p:cNvPr id="21" name="Round Same Side Corner Rectangle 20"/>
          <p:cNvSpPr/>
          <p:nvPr/>
        </p:nvSpPr>
        <p:spPr>
          <a:xfrm rot="10800000">
            <a:off x="4752032" y="3649454"/>
            <a:ext cx="1817495" cy="1657949"/>
          </a:xfrm>
          <a:prstGeom prst="round2SameRect">
            <a:avLst/>
          </a:prstGeom>
          <a:solidFill>
            <a:srgbClr val="968130"/>
          </a:solidFill>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4752031" y="4139314"/>
            <a:ext cx="1817497" cy="369332"/>
          </a:xfrm>
          <a:prstGeom prst="rect">
            <a:avLst/>
          </a:prstGeom>
          <a:noFill/>
        </p:spPr>
        <p:txBody>
          <a:bodyPr wrap="square" rtlCol="0">
            <a:spAutoFit/>
          </a:bodyPr>
          <a:lstStyle/>
          <a:p>
            <a:pPr algn="ctr"/>
            <a:r>
              <a:rPr lang="en-CA" b="1" dirty="0" smtClean="0">
                <a:solidFill>
                  <a:schemeClr val="bg1"/>
                </a:solidFill>
              </a:rPr>
              <a:t>Skills &amp; Training</a:t>
            </a:r>
            <a:endParaRPr lang="en-CA" b="1" dirty="0">
              <a:solidFill>
                <a:schemeClr val="bg1"/>
              </a:solidFill>
            </a:endParaRPr>
          </a:p>
        </p:txBody>
      </p:sp>
      <p:sp>
        <p:nvSpPr>
          <p:cNvPr id="23" name="Round Same Side Corner Rectangle 22"/>
          <p:cNvSpPr/>
          <p:nvPr/>
        </p:nvSpPr>
        <p:spPr>
          <a:xfrm rot="10800000">
            <a:off x="351695" y="3618177"/>
            <a:ext cx="1817495" cy="1657949"/>
          </a:xfrm>
          <a:prstGeom prst="round2SameRect">
            <a:avLst/>
          </a:prstGeom>
          <a:solidFill>
            <a:srgbClr val="968130"/>
          </a:solidFill>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351693" y="4034210"/>
            <a:ext cx="1817497" cy="646331"/>
          </a:xfrm>
          <a:prstGeom prst="rect">
            <a:avLst/>
          </a:prstGeom>
          <a:noFill/>
        </p:spPr>
        <p:txBody>
          <a:bodyPr wrap="square" rtlCol="0">
            <a:spAutoFit/>
          </a:bodyPr>
          <a:lstStyle/>
          <a:p>
            <a:pPr algn="ctr"/>
            <a:r>
              <a:rPr lang="en-CA" b="1" dirty="0" smtClean="0">
                <a:solidFill>
                  <a:schemeClr val="bg1"/>
                </a:solidFill>
              </a:rPr>
              <a:t>Innovation &amp; </a:t>
            </a:r>
            <a:r>
              <a:rPr lang="en-CA" b="1" dirty="0" err="1" smtClean="0">
                <a:solidFill>
                  <a:schemeClr val="bg1"/>
                </a:solidFill>
              </a:rPr>
              <a:t>Cleantech</a:t>
            </a:r>
            <a:endParaRPr lang="en-CA" b="1" dirty="0">
              <a:solidFill>
                <a:schemeClr val="bg1"/>
              </a:solidFill>
            </a:endParaRPr>
          </a:p>
        </p:txBody>
      </p:sp>
    </p:spTree>
    <p:extLst>
      <p:ext uri="{BB962C8B-B14F-4D97-AF65-F5344CB8AC3E}">
        <p14:creationId xmlns:p14="http://schemas.microsoft.com/office/powerpoint/2010/main" val="1524546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B_Climate_and_Green_Plan_2017_PPT_Cover_End_tk1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02396" y="1976438"/>
            <a:ext cx="7339904" cy="1143000"/>
          </a:xfrm>
        </p:spPr>
        <p:txBody>
          <a:bodyPr/>
          <a:lstStyle/>
          <a:p>
            <a:pPr algn="ct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500077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68130"/>
                </a:solidFill>
              </a:rPr>
              <a:t>The Four Pillars</a:t>
            </a:r>
          </a:p>
        </p:txBody>
      </p:sp>
      <p:pic>
        <p:nvPicPr>
          <p:cNvPr id="5" name="Content Placeholder 3"/>
          <p:cNvPicPr>
            <a:picLocks noGrp="1" noChangeAspect="1"/>
          </p:cNvPicPr>
          <p:nvPr>
            <p:ph idx="1"/>
          </p:nvPr>
        </p:nvPicPr>
        <p:blipFill>
          <a:blip r:embed="rId3"/>
          <a:stretch>
            <a:fillRect/>
          </a:stretch>
        </p:blipFill>
        <p:spPr>
          <a:xfrm>
            <a:off x="889000" y="2133547"/>
            <a:ext cx="7340600" cy="3459268"/>
          </a:xfrm>
          <a:prstGeom prst="rect">
            <a:avLst/>
          </a:prstGeom>
        </p:spPr>
      </p:pic>
    </p:spTree>
    <p:extLst>
      <p:ext uri="{BB962C8B-B14F-4D97-AF65-F5344CB8AC3E}">
        <p14:creationId xmlns:p14="http://schemas.microsoft.com/office/powerpoint/2010/main" val="1273660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635500" y="2032000"/>
            <a:ext cx="4051300" cy="973138"/>
          </a:xfrm>
        </p:spPr>
        <p:txBody>
          <a:bodyPr anchor="b" anchorCtr="0"/>
          <a:lstStyle/>
          <a:p>
            <a:r>
              <a:rPr lang="en-US" dirty="0" smtClean="0">
                <a:solidFill>
                  <a:srgbClr val="FFFFFF"/>
                </a:solidFill>
              </a:rPr>
              <a:t>JOBS</a:t>
            </a:r>
            <a:endParaRPr lang="en-US" dirty="0">
              <a:solidFill>
                <a:srgbClr val="FFFFFF"/>
              </a:solidFill>
            </a:endParaRPr>
          </a:p>
        </p:txBody>
      </p:sp>
      <p:cxnSp>
        <p:nvCxnSpPr>
          <p:cNvPr id="7" name="Straight Connector 6"/>
          <p:cNvCxnSpPr/>
          <p:nvPr/>
        </p:nvCxnSpPr>
        <p:spPr>
          <a:xfrm>
            <a:off x="4635500" y="3200400"/>
            <a:ext cx="4508500" cy="0"/>
          </a:xfrm>
          <a:prstGeom prst="line">
            <a:avLst/>
          </a:prstGeom>
          <a:ln>
            <a:solidFill>
              <a:srgbClr val="8AC86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149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8130"/>
                </a:solidFill>
              </a:rPr>
              <a:t>Keystones</a:t>
            </a:r>
            <a:endParaRPr lang="en-US" dirty="0">
              <a:solidFill>
                <a:srgbClr val="968130"/>
              </a:solidFill>
            </a:endParaRPr>
          </a:p>
        </p:txBody>
      </p:sp>
      <p:sp>
        <p:nvSpPr>
          <p:cNvPr id="4" name="Round Same Side Corner Rectangle 3"/>
          <p:cNvSpPr/>
          <p:nvPr/>
        </p:nvSpPr>
        <p:spPr>
          <a:xfrm rot="10800000">
            <a:off x="1169376" y="1336741"/>
            <a:ext cx="2382715" cy="2013438"/>
          </a:xfrm>
          <a:prstGeom prst="round2SameRect">
            <a:avLst/>
          </a:prstGeom>
          <a:solidFill>
            <a:srgbClr val="968130"/>
          </a:solidFill>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ound Same Side Corner Rectangle 4"/>
          <p:cNvSpPr/>
          <p:nvPr/>
        </p:nvSpPr>
        <p:spPr>
          <a:xfrm rot="10800000">
            <a:off x="5269523" y="1336742"/>
            <a:ext cx="2382715" cy="2013438"/>
          </a:xfrm>
          <a:prstGeom prst="round2SameRect">
            <a:avLst/>
          </a:prstGeom>
          <a:solidFill>
            <a:srgbClr val="968130"/>
          </a:solidFill>
          <a:ln w="34925">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 Same Side Corner Rectangle 5"/>
          <p:cNvSpPr/>
          <p:nvPr/>
        </p:nvSpPr>
        <p:spPr>
          <a:xfrm rot="10800000">
            <a:off x="1169376" y="4091664"/>
            <a:ext cx="2382715" cy="2013438"/>
          </a:xfrm>
          <a:prstGeom prst="round2SameRect">
            <a:avLst/>
          </a:prstGeom>
          <a:solidFill>
            <a:srgbClr val="968130"/>
          </a:solidFill>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 Same Side Corner Rectangle 6"/>
          <p:cNvSpPr/>
          <p:nvPr/>
        </p:nvSpPr>
        <p:spPr>
          <a:xfrm rot="10800000">
            <a:off x="5269523" y="4091664"/>
            <a:ext cx="2382715" cy="2013438"/>
          </a:xfrm>
          <a:prstGeom prst="round2SameRect">
            <a:avLst/>
          </a:prstGeom>
          <a:solidFill>
            <a:srgbClr val="968130"/>
          </a:solidFill>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169373" y="1784202"/>
            <a:ext cx="2382717" cy="954107"/>
          </a:xfrm>
          <a:prstGeom prst="rect">
            <a:avLst/>
          </a:prstGeom>
          <a:noFill/>
        </p:spPr>
        <p:txBody>
          <a:bodyPr wrap="square" rtlCol="0">
            <a:spAutoFit/>
          </a:bodyPr>
          <a:lstStyle/>
          <a:p>
            <a:pPr algn="ctr"/>
            <a:r>
              <a:rPr lang="en-CA" sz="2800" b="1" dirty="0" smtClean="0">
                <a:solidFill>
                  <a:schemeClr val="bg1"/>
                </a:solidFill>
              </a:rPr>
              <a:t>Innovation &amp; Cleantech</a:t>
            </a:r>
            <a:endParaRPr lang="en-CA" sz="2800" b="1" dirty="0">
              <a:solidFill>
                <a:schemeClr val="bg1"/>
              </a:solidFill>
            </a:endParaRPr>
          </a:p>
        </p:txBody>
      </p:sp>
      <p:sp>
        <p:nvSpPr>
          <p:cNvPr id="9" name="TextBox 8"/>
          <p:cNvSpPr txBox="1"/>
          <p:nvPr/>
        </p:nvSpPr>
        <p:spPr>
          <a:xfrm>
            <a:off x="1169376" y="4482087"/>
            <a:ext cx="2382714" cy="954107"/>
          </a:xfrm>
          <a:prstGeom prst="rect">
            <a:avLst/>
          </a:prstGeom>
          <a:noFill/>
        </p:spPr>
        <p:txBody>
          <a:bodyPr wrap="square" rtlCol="0">
            <a:spAutoFit/>
          </a:bodyPr>
          <a:lstStyle/>
          <a:p>
            <a:pPr algn="ctr"/>
            <a:r>
              <a:rPr lang="en-CA" sz="2800" b="1" dirty="0" smtClean="0">
                <a:solidFill>
                  <a:schemeClr val="bg1"/>
                </a:solidFill>
              </a:rPr>
              <a:t>Skills &amp; Training</a:t>
            </a:r>
            <a:endParaRPr lang="en-CA" sz="2800" b="1" dirty="0">
              <a:solidFill>
                <a:schemeClr val="bg1"/>
              </a:solidFill>
            </a:endParaRPr>
          </a:p>
        </p:txBody>
      </p:sp>
      <p:sp>
        <p:nvSpPr>
          <p:cNvPr id="10" name="TextBox 9"/>
          <p:cNvSpPr txBox="1"/>
          <p:nvPr/>
        </p:nvSpPr>
        <p:spPr>
          <a:xfrm>
            <a:off x="5269522" y="1789146"/>
            <a:ext cx="2382716" cy="954107"/>
          </a:xfrm>
          <a:prstGeom prst="rect">
            <a:avLst/>
          </a:prstGeom>
          <a:noFill/>
        </p:spPr>
        <p:txBody>
          <a:bodyPr wrap="square" rtlCol="0">
            <a:spAutoFit/>
          </a:bodyPr>
          <a:lstStyle/>
          <a:p>
            <a:pPr algn="ctr"/>
            <a:r>
              <a:rPr lang="en-CA" sz="2800" b="1" dirty="0" smtClean="0">
                <a:solidFill>
                  <a:schemeClr val="bg1"/>
                </a:solidFill>
              </a:rPr>
              <a:t>Financing &amp; Investment</a:t>
            </a:r>
            <a:endParaRPr lang="en-CA" sz="2800" b="1" dirty="0">
              <a:solidFill>
                <a:schemeClr val="bg1"/>
              </a:solidFill>
            </a:endParaRPr>
          </a:p>
        </p:txBody>
      </p:sp>
      <p:sp>
        <p:nvSpPr>
          <p:cNvPr id="11" name="TextBox 10"/>
          <p:cNvSpPr txBox="1"/>
          <p:nvPr/>
        </p:nvSpPr>
        <p:spPr>
          <a:xfrm>
            <a:off x="5269523" y="4447153"/>
            <a:ext cx="2382715" cy="954107"/>
          </a:xfrm>
          <a:prstGeom prst="rect">
            <a:avLst/>
          </a:prstGeom>
          <a:noFill/>
        </p:spPr>
        <p:txBody>
          <a:bodyPr wrap="square" rtlCol="0">
            <a:spAutoFit/>
          </a:bodyPr>
          <a:lstStyle/>
          <a:p>
            <a:pPr algn="ctr"/>
            <a:r>
              <a:rPr lang="en-CA" sz="2800" b="1" dirty="0" smtClean="0">
                <a:solidFill>
                  <a:schemeClr val="bg1"/>
                </a:solidFill>
              </a:rPr>
              <a:t>Green Infrastructure</a:t>
            </a:r>
            <a:endParaRPr lang="en-CA" sz="2800" b="1" dirty="0">
              <a:solidFill>
                <a:schemeClr val="bg1"/>
              </a:solidFill>
            </a:endParaRPr>
          </a:p>
        </p:txBody>
      </p:sp>
    </p:spTree>
    <p:extLst>
      <p:ext uri="{BB962C8B-B14F-4D97-AF65-F5344CB8AC3E}">
        <p14:creationId xmlns:p14="http://schemas.microsoft.com/office/powerpoint/2010/main" val="3253326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68130"/>
                </a:solidFill>
              </a:rPr>
              <a:t>Innovation and </a:t>
            </a:r>
            <a:r>
              <a:rPr lang="en-CA" dirty="0" err="1" smtClean="0">
                <a:solidFill>
                  <a:srgbClr val="968130"/>
                </a:solidFill>
              </a:rPr>
              <a:t>Cleantech</a:t>
            </a:r>
            <a:endParaRPr lang="en-CA" dirty="0">
              <a:solidFill>
                <a:srgbClr val="96813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65792646"/>
              </p:ext>
            </p:extLst>
          </p:nvPr>
        </p:nvGraphicFramePr>
        <p:xfrm>
          <a:off x="695271" y="1815427"/>
          <a:ext cx="8024744" cy="5168312"/>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613898">
                <a:tc>
                  <a:txBody>
                    <a:bodyPr/>
                    <a:lstStyle/>
                    <a:p>
                      <a:pPr algn="ctr"/>
                      <a:r>
                        <a:rPr lang="en-CA" sz="2400" b="1" kern="1200" baseline="0" dirty="0" smtClean="0">
                          <a:solidFill>
                            <a:srgbClr val="968130"/>
                          </a:solidFill>
                          <a:latin typeface="+mn-lt"/>
                          <a:ea typeface="+mn-ea"/>
                          <a:cs typeface="+mn-cs"/>
                        </a:rPr>
                        <a:t>Actions</a:t>
                      </a:r>
                      <a:endParaRPr lang="en-CA" sz="2400" b="1" kern="1200" baseline="0" dirty="0">
                        <a:solidFill>
                          <a:srgbClr val="968130"/>
                        </a:solidFill>
                        <a:latin typeface="+mn-lt"/>
                        <a:ea typeface="+mn-ea"/>
                        <a:cs typeface="+mn-cs"/>
                      </a:endParaRPr>
                    </a:p>
                  </a:txBody>
                  <a:tcPr anchor="b">
                    <a:lnT w="12700" cap="flat" cmpd="sng" algn="ctr">
                      <a:no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pPr marL="0" algn="l" defTabSz="914400" rtl="0" eaLnBrk="1" latinLnBrk="0" hangingPunct="1"/>
                      <a:endParaRPr lang="en-CA" sz="1800" b="0" kern="1200" baseline="0" dirty="0">
                        <a:solidFill>
                          <a:schemeClr val="lt1"/>
                        </a:solidFill>
                        <a:latin typeface="+mn-lt"/>
                        <a:ea typeface="+mn-ea"/>
                        <a:cs typeface="+mn-cs"/>
                      </a:endParaRPr>
                    </a:p>
                  </a:txBody>
                  <a:tcPr>
                    <a:lnT w="12700" cap="flat" cmpd="sng" algn="ctr">
                      <a:no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641032990"/>
                  </a:ext>
                </a:extLst>
              </a:tr>
              <a:tr h="613898">
                <a:tc>
                  <a:txBody>
                    <a:bodyPr/>
                    <a:lstStyle/>
                    <a:p>
                      <a:r>
                        <a:rPr lang="en-CA" sz="2000" b="0" dirty="0" smtClean="0">
                          <a:solidFill>
                            <a:schemeClr val="tx1"/>
                          </a:solidFill>
                        </a:rPr>
                        <a:t>Innovation &amp; Cleantech</a:t>
                      </a:r>
                      <a:endParaRPr lang="en-CA" sz="2000" b="0" dirty="0">
                        <a:solidFill>
                          <a:schemeClr val="tx1"/>
                        </a:solidFill>
                      </a:endParaRP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b="0" dirty="0" smtClean="0">
                          <a:solidFill>
                            <a:schemeClr val="tx1"/>
                          </a:solidFill>
                        </a:rPr>
                        <a:t>Strengthen innovation and  R&amp;D. </a:t>
                      </a:r>
                    </a:p>
                    <a:p>
                      <a:r>
                        <a:rPr lang="en-CA" sz="2000" b="0" dirty="0" smtClean="0">
                          <a:solidFill>
                            <a:schemeClr val="tx1"/>
                          </a:solidFill>
                        </a:rPr>
                        <a:t>Accelerate commercialization, adoption</a:t>
                      </a:r>
                      <a:r>
                        <a:rPr lang="en-CA" sz="2000" b="0" baseline="0" dirty="0" smtClean="0">
                          <a:solidFill>
                            <a:schemeClr val="tx1"/>
                          </a:solidFill>
                        </a:rPr>
                        <a:t>, new markets and export.</a:t>
                      </a:r>
                    </a:p>
                    <a:p>
                      <a:r>
                        <a:rPr lang="en-CA" sz="2000" b="0" baseline="0" dirty="0" smtClean="0">
                          <a:solidFill>
                            <a:schemeClr val="tx1"/>
                          </a:solidFill>
                        </a:rPr>
                        <a:t>Remove policy and regulatory barriers.</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3071805221"/>
                  </a:ext>
                </a:extLst>
              </a:tr>
              <a:tr h="613898">
                <a:tc>
                  <a:txBody>
                    <a:bodyPr/>
                    <a:lstStyle/>
                    <a:p>
                      <a:r>
                        <a:rPr lang="en-CA" sz="2000" dirty="0" smtClean="0"/>
                        <a:t>Green Tape Reduction</a:t>
                      </a:r>
                      <a:endParaRPr lang="en-CA" sz="2000" dirty="0"/>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dirty="0" smtClean="0">
                          <a:solidFill>
                            <a:schemeClr val="tx1"/>
                          </a:solidFill>
                        </a:rPr>
                        <a:t>Review policies</a:t>
                      </a:r>
                      <a:r>
                        <a:rPr lang="en-CA" sz="2000" baseline="0" dirty="0" smtClean="0">
                          <a:solidFill>
                            <a:schemeClr val="tx1"/>
                          </a:solidFill>
                        </a:rPr>
                        <a:t> and</a:t>
                      </a:r>
                      <a:r>
                        <a:rPr lang="en-CA" sz="2000" dirty="0" smtClean="0">
                          <a:solidFill>
                            <a:schemeClr val="tx1"/>
                          </a:solidFill>
                        </a:rPr>
                        <a:t> regulations.</a:t>
                      </a:r>
                    </a:p>
                    <a:p>
                      <a:r>
                        <a:rPr lang="en-CA" sz="2000" dirty="0" smtClean="0">
                          <a:solidFill>
                            <a:schemeClr val="tx1"/>
                          </a:solidFill>
                        </a:rPr>
                        <a:t>Remove barriers to a green, low-carbon economy.</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2185937415"/>
                  </a:ext>
                </a:extLst>
              </a:tr>
              <a:tr h="613898">
                <a:tc>
                  <a:txBody>
                    <a:bodyPr/>
                    <a:lstStyle/>
                    <a:p>
                      <a:r>
                        <a:rPr lang="en-CA" sz="2000" dirty="0" smtClean="0"/>
                        <a:t>Opportunity Clusters</a:t>
                      </a:r>
                      <a:endParaRPr lang="en-CA" sz="2000" dirty="0"/>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dirty="0" smtClean="0"/>
                        <a:t>Identify</a:t>
                      </a:r>
                      <a:r>
                        <a:rPr lang="en-CA" sz="2000" baseline="0" dirty="0" smtClean="0"/>
                        <a:t> </a:t>
                      </a:r>
                      <a:r>
                        <a:rPr lang="en-CA" sz="2000" baseline="0" dirty="0" smtClean="0">
                          <a:solidFill>
                            <a:schemeClr val="tx1"/>
                          </a:solidFill>
                        </a:rPr>
                        <a:t>where public and private linkages can build advantages.</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214324450"/>
                  </a:ext>
                </a:extLst>
              </a:tr>
              <a:tr h="1841694">
                <a:tc gridSpan="2">
                  <a:txBody>
                    <a:bodyPr/>
                    <a:lstStyle/>
                    <a:p>
                      <a:pPr marL="0" algn="l" defTabSz="914400" rtl="0" eaLnBrk="1" latinLnBrk="0" hangingPunct="1"/>
                      <a:endParaRPr lang="en-CA" sz="1800" b="1" kern="1200" baseline="0" dirty="0">
                        <a:solidFill>
                          <a:schemeClr val="lt1"/>
                        </a:solidFill>
                        <a:latin typeface="+mn-lt"/>
                        <a:ea typeface="+mn-ea"/>
                        <a:cs typeface="+mn-cs"/>
                      </a:endParaRPr>
                    </a:p>
                  </a:txBody>
                  <a:tcPr>
                    <a:lnT w="28575" cap="flat" cmpd="sng" algn="ctr">
                      <a:solidFill>
                        <a:srgbClr val="968130"/>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tc hMerge="1">
                  <a:txBody>
                    <a:bodyPr/>
                    <a:lstStyle/>
                    <a:p>
                      <a:endParaRPr lang="en-CA" sz="1800" b="1" kern="1200" baseline="0" dirty="0">
                        <a:solidFill>
                          <a:schemeClr val="lt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251377459"/>
                  </a:ext>
                </a:extLst>
              </a:tr>
            </a:tbl>
          </a:graphicData>
        </a:graphic>
      </p:graphicFrame>
    </p:spTree>
    <p:extLst>
      <p:ext uri="{BB962C8B-B14F-4D97-AF65-F5344CB8AC3E}">
        <p14:creationId xmlns:p14="http://schemas.microsoft.com/office/powerpoint/2010/main" val="3906849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68130"/>
                </a:solidFill>
              </a:rPr>
              <a:t>Innovation and </a:t>
            </a:r>
            <a:r>
              <a:rPr lang="en-CA" dirty="0" err="1" smtClean="0">
                <a:solidFill>
                  <a:srgbClr val="968130"/>
                </a:solidFill>
              </a:rPr>
              <a:t>Cleantech</a:t>
            </a:r>
            <a:r>
              <a:rPr lang="en-CA" dirty="0" smtClean="0">
                <a:solidFill>
                  <a:srgbClr val="968130"/>
                </a:solidFill>
              </a:rPr>
              <a:t> </a:t>
            </a:r>
            <a:br>
              <a:rPr lang="en-CA" dirty="0" smtClean="0">
                <a:solidFill>
                  <a:srgbClr val="968130"/>
                </a:solidFill>
              </a:rPr>
            </a:br>
            <a:r>
              <a:rPr lang="en-CA" dirty="0" smtClean="0">
                <a:solidFill>
                  <a:srgbClr val="968130"/>
                </a:solidFill>
              </a:rPr>
              <a:t>Discussion Questions</a:t>
            </a:r>
            <a:endParaRPr lang="en-CA" dirty="0">
              <a:solidFill>
                <a:srgbClr val="968130"/>
              </a:solidFill>
            </a:endParaRPr>
          </a:p>
        </p:txBody>
      </p:sp>
      <p:sp>
        <p:nvSpPr>
          <p:cNvPr id="3" name="Content Placeholder 2"/>
          <p:cNvSpPr>
            <a:spLocks noGrp="1"/>
          </p:cNvSpPr>
          <p:nvPr>
            <p:ph idx="1"/>
          </p:nvPr>
        </p:nvSpPr>
        <p:spPr/>
        <p:txBody>
          <a:bodyPr/>
          <a:lstStyle/>
          <a:p>
            <a:r>
              <a:rPr lang="en-CA" sz="2800" dirty="0"/>
              <a:t>What are your thoughts on the </a:t>
            </a:r>
            <a:r>
              <a:rPr lang="en-CA" sz="2800" dirty="0" smtClean="0"/>
              <a:t>actions </a:t>
            </a:r>
            <a:r>
              <a:rPr lang="en-CA" sz="2800" dirty="0"/>
              <a:t>being considered to support the </a:t>
            </a:r>
            <a:r>
              <a:rPr lang="en-CA" sz="2800" dirty="0" smtClean="0"/>
              <a:t>Innovation and Cleantech keystone</a:t>
            </a:r>
            <a:r>
              <a:rPr lang="en-CA" sz="2800" dirty="0"/>
              <a:t>?</a:t>
            </a:r>
          </a:p>
          <a:p>
            <a:endParaRPr lang="en-CA" sz="2800" dirty="0"/>
          </a:p>
          <a:p>
            <a:r>
              <a:rPr lang="en-CA" sz="2800" dirty="0" smtClean="0"/>
              <a:t>Which actions interest you the most/least? Why?</a:t>
            </a:r>
            <a:endParaRPr lang="en-CA" sz="2800" dirty="0"/>
          </a:p>
          <a:p>
            <a:endParaRPr lang="en-CA" sz="2800" dirty="0"/>
          </a:p>
          <a:p>
            <a:r>
              <a:rPr lang="en-CA" sz="2800" dirty="0"/>
              <a:t>What other </a:t>
            </a:r>
            <a:r>
              <a:rPr lang="en-CA" sz="2800" dirty="0" smtClean="0"/>
              <a:t>actions </a:t>
            </a:r>
            <a:r>
              <a:rPr lang="en-CA" sz="2800" dirty="0"/>
              <a:t>should be considered?</a:t>
            </a:r>
          </a:p>
          <a:p>
            <a:endParaRPr lang="en-CA" dirty="0"/>
          </a:p>
        </p:txBody>
      </p:sp>
    </p:spTree>
    <p:extLst>
      <p:ext uri="{BB962C8B-B14F-4D97-AF65-F5344CB8AC3E}">
        <p14:creationId xmlns:p14="http://schemas.microsoft.com/office/powerpoint/2010/main" val="3014717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68130"/>
                </a:solidFill>
              </a:rPr>
              <a:t>Financing and Investment</a:t>
            </a:r>
            <a:endParaRPr lang="en-CA" dirty="0">
              <a:solidFill>
                <a:srgbClr val="96813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35833167"/>
              </p:ext>
            </p:extLst>
          </p:nvPr>
        </p:nvGraphicFramePr>
        <p:xfrm>
          <a:off x="695271" y="1713296"/>
          <a:ext cx="8024744" cy="2590752"/>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579072">
                <a:tc>
                  <a:txBody>
                    <a:bodyPr/>
                    <a:lstStyle/>
                    <a:p>
                      <a:pPr algn="ctr"/>
                      <a:r>
                        <a:rPr lang="en-CA" sz="2400" b="1" kern="1200" baseline="0" dirty="0" smtClean="0">
                          <a:solidFill>
                            <a:srgbClr val="968130"/>
                          </a:solidFill>
                          <a:latin typeface="+mn-lt"/>
                          <a:ea typeface="+mn-ea"/>
                          <a:cs typeface="+mn-cs"/>
                        </a:rPr>
                        <a:t>Actions</a:t>
                      </a:r>
                      <a:endParaRPr lang="en-CA" sz="2400" b="1" kern="1200" baseline="0" dirty="0">
                        <a:solidFill>
                          <a:srgbClr val="968130"/>
                        </a:solidFill>
                        <a:latin typeface="+mn-lt"/>
                        <a:ea typeface="+mn-ea"/>
                        <a:cs typeface="+mn-cs"/>
                      </a:endParaRPr>
                    </a:p>
                  </a:txBody>
                  <a:tcPr anchor="b">
                    <a:lnT w="12700" cap="flat" cmpd="sng" algn="ctr">
                      <a:no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pPr marL="0" algn="l" defTabSz="914400" rtl="0" eaLnBrk="1" latinLnBrk="0" hangingPunct="1"/>
                      <a:endParaRPr lang="en-CA" sz="1800" b="0" kern="1200" baseline="0" dirty="0">
                        <a:solidFill>
                          <a:schemeClr val="lt1"/>
                        </a:solidFill>
                        <a:latin typeface="+mn-lt"/>
                        <a:ea typeface="+mn-ea"/>
                        <a:cs typeface="+mn-cs"/>
                      </a:endParaRPr>
                    </a:p>
                  </a:txBody>
                  <a:tcPr>
                    <a:lnT w="12700" cap="flat" cmpd="sng" algn="ctr">
                      <a:no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3783676570"/>
                  </a:ext>
                </a:extLst>
              </a:tr>
              <a:tr h="579072">
                <a:tc>
                  <a:txBody>
                    <a:bodyPr/>
                    <a:lstStyle/>
                    <a:p>
                      <a:r>
                        <a:rPr lang="en-CA" sz="2000" b="0" dirty="0" smtClean="0"/>
                        <a:t>Green Growth Capital</a:t>
                      </a:r>
                      <a:endParaRPr lang="en-CA" sz="2000" b="0" dirty="0"/>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b="0" dirty="0" smtClean="0"/>
                        <a:t>Promote a Cleantech Financing Suite.</a:t>
                      </a:r>
                    </a:p>
                    <a:p>
                      <a:r>
                        <a:rPr lang="en-CA" sz="2000" b="0" dirty="0" smtClean="0"/>
                        <a:t>Use green financing tools.</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3071805221"/>
                  </a:ext>
                </a:extLst>
              </a:tr>
              <a:tr h="827246">
                <a:tc>
                  <a:txBody>
                    <a:bodyPr/>
                    <a:lstStyle/>
                    <a:p>
                      <a:r>
                        <a:rPr lang="en-CA" sz="2000" b="0" dirty="0" smtClean="0"/>
                        <a:t>Improve</a:t>
                      </a:r>
                      <a:r>
                        <a:rPr lang="en-CA" sz="2000" b="0" baseline="0" dirty="0" smtClean="0"/>
                        <a:t> Uptake on Business Programs</a:t>
                      </a:r>
                      <a:endParaRPr lang="en-CA" sz="2000" b="0" dirty="0"/>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b="0" dirty="0" smtClean="0"/>
                        <a:t>Promote existing business support programs to enhance</a:t>
                      </a:r>
                      <a:r>
                        <a:rPr lang="en-CA" sz="2000" b="0" baseline="0" dirty="0" smtClean="0"/>
                        <a:t> green, low-carbon economy. </a:t>
                      </a:r>
                    </a:p>
                    <a:p>
                      <a:r>
                        <a:rPr lang="en-CA" sz="2000" b="0" kern="1200" baseline="0" dirty="0" smtClean="0">
                          <a:solidFill>
                            <a:schemeClr val="tx1"/>
                          </a:solidFill>
                          <a:latin typeface="+mn-lt"/>
                          <a:ea typeface="+mn-ea"/>
                          <a:cs typeface="+mn-cs"/>
                        </a:rPr>
                        <a:t>Partner with market </a:t>
                      </a:r>
                      <a:r>
                        <a:rPr lang="en-CA" sz="2000" b="0" baseline="0" dirty="0" smtClean="0"/>
                        <a:t>green economy </a:t>
                      </a:r>
                      <a:r>
                        <a:rPr lang="en-CA" sz="2000" b="0" baseline="0" dirty="0" smtClean="0">
                          <a:solidFill>
                            <a:schemeClr val="tx1"/>
                          </a:solidFill>
                        </a:rPr>
                        <a:t>products and </a:t>
                      </a:r>
                      <a:r>
                        <a:rPr lang="en-CA" sz="2000" b="0" baseline="0" dirty="0" smtClean="0"/>
                        <a:t>services.</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2185937415"/>
                  </a:ext>
                </a:extLst>
              </a:tr>
            </a:tbl>
          </a:graphicData>
        </a:graphic>
      </p:graphicFrame>
    </p:spTree>
    <p:extLst>
      <p:ext uri="{BB962C8B-B14F-4D97-AF65-F5344CB8AC3E}">
        <p14:creationId xmlns:p14="http://schemas.microsoft.com/office/powerpoint/2010/main" val="282296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68130"/>
                </a:solidFill>
              </a:rPr>
              <a:t>Financing and Investment</a:t>
            </a:r>
            <a:br>
              <a:rPr lang="en-CA" dirty="0" smtClean="0">
                <a:solidFill>
                  <a:srgbClr val="968130"/>
                </a:solidFill>
              </a:rPr>
            </a:br>
            <a:r>
              <a:rPr lang="en-CA" dirty="0" smtClean="0">
                <a:solidFill>
                  <a:srgbClr val="968130"/>
                </a:solidFill>
              </a:rPr>
              <a:t>Discussion Questions</a:t>
            </a:r>
            <a:endParaRPr lang="en-CA" dirty="0">
              <a:solidFill>
                <a:srgbClr val="968130"/>
              </a:solidFill>
            </a:endParaRPr>
          </a:p>
        </p:txBody>
      </p:sp>
      <p:sp>
        <p:nvSpPr>
          <p:cNvPr id="3" name="Content Placeholder 2"/>
          <p:cNvSpPr>
            <a:spLocks noGrp="1"/>
          </p:cNvSpPr>
          <p:nvPr>
            <p:ph idx="1"/>
          </p:nvPr>
        </p:nvSpPr>
        <p:spPr/>
        <p:txBody>
          <a:bodyPr/>
          <a:lstStyle/>
          <a:p>
            <a:r>
              <a:rPr lang="en-CA" sz="2800" dirty="0"/>
              <a:t>What are your thoughts on the </a:t>
            </a:r>
            <a:r>
              <a:rPr lang="en-CA" sz="2800" dirty="0" smtClean="0"/>
              <a:t>actions </a:t>
            </a:r>
            <a:r>
              <a:rPr lang="en-CA" sz="2800" dirty="0"/>
              <a:t>being considered to support the </a:t>
            </a:r>
            <a:r>
              <a:rPr lang="en-CA" sz="2800" dirty="0" smtClean="0"/>
              <a:t>Financing &amp; Investment keystone</a:t>
            </a:r>
            <a:r>
              <a:rPr lang="en-CA" sz="2800" dirty="0"/>
              <a:t>?</a:t>
            </a:r>
          </a:p>
          <a:p>
            <a:endParaRPr lang="en-CA" sz="2800" dirty="0"/>
          </a:p>
          <a:p>
            <a:r>
              <a:rPr lang="en-CA" sz="2800" dirty="0" smtClean="0"/>
              <a:t>Which actions interest you the most/least? Why?</a:t>
            </a:r>
            <a:endParaRPr lang="en-CA" sz="2800" dirty="0"/>
          </a:p>
          <a:p>
            <a:endParaRPr lang="en-CA" sz="2800" dirty="0"/>
          </a:p>
          <a:p>
            <a:r>
              <a:rPr lang="en-CA" sz="2800" dirty="0"/>
              <a:t>What other </a:t>
            </a:r>
            <a:r>
              <a:rPr lang="en-CA" sz="2800" dirty="0" smtClean="0"/>
              <a:t>actions </a:t>
            </a:r>
            <a:r>
              <a:rPr lang="en-CA" sz="2800" dirty="0"/>
              <a:t>should </a:t>
            </a:r>
            <a:r>
              <a:rPr lang="en-CA" sz="2800" dirty="0" smtClean="0"/>
              <a:t>be considered</a:t>
            </a:r>
            <a:r>
              <a:rPr lang="en-CA" sz="2800" dirty="0"/>
              <a:t>?</a:t>
            </a:r>
          </a:p>
          <a:p>
            <a:endParaRPr lang="en-CA" dirty="0"/>
          </a:p>
        </p:txBody>
      </p:sp>
    </p:spTree>
    <p:extLst>
      <p:ext uri="{BB962C8B-B14F-4D97-AF65-F5344CB8AC3E}">
        <p14:creationId xmlns:p14="http://schemas.microsoft.com/office/powerpoint/2010/main" val="327429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68130"/>
                </a:solidFill>
              </a:rPr>
              <a:t>Skills and Training</a:t>
            </a:r>
            <a:endParaRPr lang="en-CA" dirty="0">
              <a:solidFill>
                <a:srgbClr val="96813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20354709"/>
              </p:ext>
            </p:extLst>
          </p:nvPr>
        </p:nvGraphicFramePr>
        <p:xfrm>
          <a:off x="695271" y="1673913"/>
          <a:ext cx="8024744" cy="3548574"/>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613898">
                <a:tc>
                  <a:txBody>
                    <a:bodyPr/>
                    <a:lstStyle/>
                    <a:p>
                      <a:pPr algn="ctr"/>
                      <a:r>
                        <a:rPr lang="en-CA" sz="2400" b="1" kern="1200" baseline="0" dirty="0" smtClean="0">
                          <a:solidFill>
                            <a:srgbClr val="968130"/>
                          </a:solidFill>
                          <a:latin typeface="+mn-lt"/>
                          <a:ea typeface="+mn-ea"/>
                          <a:cs typeface="+mn-cs"/>
                        </a:rPr>
                        <a:t>Actions</a:t>
                      </a:r>
                      <a:endParaRPr lang="en-CA" sz="2400" b="1" kern="1200" baseline="0" dirty="0">
                        <a:solidFill>
                          <a:srgbClr val="968130"/>
                        </a:solidFill>
                        <a:latin typeface="+mn-lt"/>
                        <a:ea typeface="+mn-ea"/>
                        <a:cs typeface="+mn-cs"/>
                      </a:endParaRPr>
                    </a:p>
                  </a:txBody>
                  <a:tcPr anchor="b">
                    <a:lnT w="12700" cap="flat" cmpd="sng" algn="ctr">
                      <a:no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pPr marL="0" algn="l" defTabSz="914400" rtl="0" eaLnBrk="1" latinLnBrk="0" hangingPunct="1"/>
                      <a:endParaRPr lang="en-CA" sz="1800" b="0" kern="1200" baseline="0" dirty="0">
                        <a:solidFill>
                          <a:srgbClr val="968130"/>
                        </a:solidFill>
                        <a:latin typeface="+mn-lt"/>
                        <a:ea typeface="+mn-ea"/>
                        <a:cs typeface="+mn-cs"/>
                      </a:endParaRPr>
                    </a:p>
                  </a:txBody>
                  <a:tcPr>
                    <a:lnT w="12700" cap="flat" cmpd="sng" algn="ctr">
                      <a:no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2467517137"/>
                  </a:ext>
                </a:extLst>
              </a:tr>
              <a:tr h="613898">
                <a:tc>
                  <a:txBody>
                    <a:bodyPr/>
                    <a:lstStyle/>
                    <a:p>
                      <a:r>
                        <a:rPr lang="en-CA" sz="2000" b="0" dirty="0" smtClean="0">
                          <a:solidFill>
                            <a:schemeClr val="tx1"/>
                          </a:solidFill>
                        </a:rPr>
                        <a:t>Green Youth Corps</a:t>
                      </a:r>
                      <a:endParaRPr lang="en-CA" sz="2000" b="0" dirty="0">
                        <a:solidFill>
                          <a:schemeClr val="tx1"/>
                        </a:solidFill>
                      </a:endParaRP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b="0" dirty="0" smtClean="0">
                          <a:solidFill>
                            <a:schemeClr val="tx1"/>
                          </a:solidFill>
                        </a:rPr>
                        <a:t>Participate in Canada Green Corps.</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3071805221"/>
                  </a:ext>
                </a:extLst>
              </a:tr>
              <a:tr h="613898">
                <a:tc>
                  <a:txBody>
                    <a:bodyPr/>
                    <a:lstStyle/>
                    <a:p>
                      <a:r>
                        <a:rPr lang="en-CA" sz="2000" dirty="0" smtClean="0">
                          <a:solidFill>
                            <a:schemeClr val="tx1"/>
                          </a:solidFill>
                        </a:rPr>
                        <a:t>Co-op Opportunities and Experiential Learning</a:t>
                      </a:r>
                      <a:endParaRPr lang="en-CA" sz="2000" dirty="0">
                        <a:solidFill>
                          <a:schemeClr val="tx1"/>
                        </a:solidFill>
                      </a:endParaRP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dirty="0" smtClean="0">
                          <a:solidFill>
                            <a:schemeClr val="tx1"/>
                          </a:solidFill>
                        </a:rPr>
                        <a:t>Assess and improve existing programs to support green jobs.</a:t>
                      </a:r>
                    </a:p>
                    <a:p>
                      <a:endParaRPr lang="en-CA" sz="2000" dirty="0">
                        <a:solidFill>
                          <a:schemeClr val="tx1"/>
                        </a:solidFill>
                      </a:endParaRP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2185937415"/>
                  </a:ext>
                </a:extLst>
              </a:tr>
              <a:tr h="613898">
                <a:tc>
                  <a:txBody>
                    <a:bodyPr/>
                    <a:lstStyle/>
                    <a:p>
                      <a:r>
                        <a:rPr lang="en-CA" sz="2000" dirty="0" smtClean="0">
                          <a:solidFill>
                            <a:schemeClr val="tx1"/>
                          </a:solidFill>
                        </a:rPr>
                        <a:t>Education and Training</a:t>
                      </a:r>
                      <a:endParaRPr lang="en-CA" sz="2000" dirty="0">
                        <a:solidFill>
                          <a:schemeClr val="tx1"/>
                        </a:solidFill>
                      </a:endParaRP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dirty="0" smtClean="0">
                          <a:solidFill>
                            <a:schemeClr val="tx1"/>
                          </a:solidFill>
                        </a:rPr>
                        <a:t>Develop</a:t>
                      </a:r>
                      <a:r>
                        <a:rPr lang="en-CA" sz="2000" baseline="0" dirty="0" smtClean="0">
                          <a:solidFill>
                            <a:schemeClr val="tx1"/>
                          </a:solidFill>
                        </a:rPr>
                        <a:t> a </a:t>
                      </a:r>
                      <a:r>
                        <a:rPr lang="en-CA" sz="2000" dirty="0" smtClean="0">
                          <a:solidFill>
                            <a:schemeClr val="tx1"/>
                          </a:solidFill>
                        </a:rPr>
                        <a:t>Clean Growth Talent Plan.</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214324450"/>
                  </a:ext>
                </a:extLst>
              </a:tr>
              <a:tr h="613898">
                <a:tc>
                  <a:txBody>
                    <a:bodyPr/>
                    <a:lstStyle/>
                    <a:p>
                      <a:r>
                        <a:rPr lang="en-CA" sz="2000" dirty="0" smtClean="0">
                          <a:solidFill>
                            <a:schemeClr val="tx1"/>
                          </a:solidFill>
                        </a:rPr>
                        <a:t>Infrastructure and Adaptation</a:t>
                      </a:r>
                      <a:r>
                        <a:rPr lang="en-CA" sz="2000" baseline="0" dirty="0" smtClean="0">
                          <a:solidFill>
                            <a:schemeClr val="tx1"/>
                          </a:solidFill>
                        </a:rPr>
                        <a:t> Training</a:t>
                      </a:r>
                      <a:endParaRPr lang="en-CA" sz="2000" dirty="0">
                        <a:solidFill>
                          <a:schemeClr val="tx1"/>
                        </a:solidFill>
                      </a:endParaRP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tc>
                  <a:txBody>
                    <a:bodyPr/>
                    <a:lstStyle/>
                    <a:p>
                      <a:r>
                        <a:rPr lang="en-CA" sz="2000" dirty="0" smtClean="0">
                          <a:solidFill>
                            <a:schemeClr val="tx1"/>
                          </a:solidFill>
                        </a:rPr>
                        <a:t>Work with engineers and others to deliver climate-ready training and skills.</a:t>
                      </a:r>
                    </a:p>
                  </a:txBody>
                  <a:tcPr>
                    <a:lnT w="28575" cap="flat" cmpd="sng" algn="ctr">
                      <a:solidFill>
                        <a:srgbClr val="968130"/>
                      </a:solidFill>
                      <a:prstDash val="solid"/>
                      <a:round/>
                      <a:headEnd type="none" w="med" len="med"/>
                      <a:tailEnd type="none" w="med" len="med"/>
                    </a:lnT>
                    <a:lnB w="28575" cap="flat" cmpd="sng" algn="ctr">
                      <a:solidFill>
                        <a:srgbClr val="968130"/>
                      </a:solidFill>
                      <a:prstDash val="solid"/>
                      <a:round/>
                      <a:headEnd type="none" w="med" len="med"/>
                      <a:tailEnd type="none" w="med" len="med"/>
                    </a:lnB>
                    <a:solidFill>
                      <a:schemeClr val="bg1"/>
                    </a:solidFill>
                  </a:tcPr>
                </a:tc>
                <a:extLst>
                  <a:ext uri="{0D108BD9-81ED-4DB2-BD59-A6C34878D82A}">
                    <a16:rowId xmlns:a16="http://schemas.microsoft.com/office/drawing/2014/main" val="3251377459"/>
                  </a:ext>
                </a:extLst>
              </a:tr>
            </a:tbl>
          </a:graphicData>
        </a:graphic>
      </p:graphicFrame>
    </p:spTree>
    <p:extLst>
      <p:ext uri="{BB962C8B-B14F-4D97-AF65-F5344CB8AC3E}">
        <p14:creationId xmlns:p14="http://schemas.microsoft.com/office/powerpoint/2010/main" val="2551953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515BBDBA5E454C8AE78EDB4D40C454" ma:contentTypeVersion="0" ma:contentTypeDescription="Create a new document." ma:contentTypeScope="" ma:versionID="b4564238d6a9bbe8fa871bdb476f8883">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1C98F1-302E-4A8D-BBD0-397D3B200AAD}">
  <ds:schemaRefs>
    <ds:schemaRef ds:uri="http://www.w3.org/XML/1998/namespac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A01E9FA-0072-4852-99E8-588FB958C113}">
  <ds:schemaRefs>
    <ds:schemaRef ds:uri="http://schemas.microsoft.com/sharepoint/v3/contenttype/forms"/>
  </ds:schemaRefs>
</ds:datastoreItem>
</file>

<file path=customXml/itemProps3.xml><?xml version="1.0" encoding="utf-8"?>
<ds:datastoreItem xmlns:ds="http://schemas.openxmlformats.org/officeDocument/2006/customXml" ds:itemID="{0F46853A-A135-4F0D-9D47-A5E5F43C1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1229</TotalTime>
  <Words>1943</Words>
  <Application>Microsoft Office PowerPoint</Application>
  <PresentationFormat>On-screen Show (4:3)</PresentationFormat>
  <Paragraphs>184</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Lucida Grande</vt:lpstr>
      <vt:lpstr>Office Theme</vt:lpstr>
      <vt:lpstr>Climate and Green Plan Town Hall Toolkit</vt:lpstr>
      <vt:lpstr>The Four Pillars</vt:lpstr>
      <vt:lpstr>JOBS</vt:lpstr>
      <vt:lpstr>Keystones</vt:lpstr>
      <vt:lpstr>Innovation and Cleantech</vt:lpstr>
      <vt:lpstr>Innovation and Cleantech  Discussion Questions</vt:lpstr>
      <vt:lpstr>Financing and Investment</vt:lpstr>
      <vt:lpstr>Financing and Investment Discussion Questions</vt:lpstr>
      <vt:lpstr>Skills and Training</vt:lpstr>
      <vt:lpstr>Skills and Training Discussion Questions</vt:lpstr>
      <vt:lpstr>Green Infrastructure</vt:lpstr>
      <vt:lpstr>Green Infrastructure Discussion Questions</vt:lpstr>
      <vt:lpstr>Keystones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Chudobiak</dc:creator>
  <cp:lastModifiedBy>TWilliams</cp:lastModifiedBy>
  <cp:revision>79</cp:revision>
  <dcterms:created xsi:type="dcterms:W3CDTF">2017-08-08T13:18:53Z</dcterms:created>
  <dcterms:modified xsi:type="dcterms:W3CDTF">2017-11-02T21:36:14Z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0x01010029515BBDBA5E454C8AE78EDB4D40C454</vt:lpwstr>
  </property>
</Properties>
</file>