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80" r:id="rId5"/>
    <p:sldId id="296" r:id="rId6"/>
    <p:sldId id="297" r:id="rId7"/>
    <p:sldId id="298" r:id="rId8"/>
    <p:sldId id="29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fanslau" initials="pf" lastIdx="9" clrIdx="0">
    <p:extLst>
      <p:ext uri="{19B8F6BF-5375-455C-9EA6-DF929625EA0E}">
        <p15:presenceInfo xmlns:p15="http://schemas.microsoft.com/office/powerpoint/2012/main" userId="pfansla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68130"/>
    <a:srgbClr val="8AC865"/>
    <a:srgbClr val="476978"/>
    <a:srgbClr val="1E36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395" autoAdjust="0"/>
  </p:normalViewPr>
  <p:slideViewPr>
    <p:cSldViewPr snapToGrid="0" snapToObjects="1">
      <p:cViewPr varScale="1">
        <p:scale>
          <a:sx n="88" d="100"/>
          <a:sy n="88" d="100"/>
        </p:scale>
        <p:origin x="227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BBF61-86FF-4121-88C8-FCE9FD82AC64}" type="datetimeFigureOut">
              <a:rPr lang="en-CA" smtClean="0"/>
              <a:t>2017-11-17</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1148BC-7AEC-4783-AF71-9864FD87F9A4}" type="slidenum">
              <a:rPr lang="en-CA" smtClean="0"/>
              <a:t>‹#›</a:t>
            </a:fld>
            <a:endParaRPr lang="en-CA"/>
          </a:p>
        </p:txBody>
      </p:sp>
    </p:spTree>
    <p:extLst>
      <p:ext uri="{BB962C8B-B14F-4D97-AF65-F5344CB8AC3E}">
        <p14:creationId xmlns:p14="http://schemas.microsoft.com/office/powerpoint/2010/main" val="317625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31148BC-7AEC-4783-AF71-9864FD87F9A4}" type="slidenum">
              <a:rPr lang="en-CA" smtClean="0"/>
              <a:t>1</a:t>
            </a:fld>
            <a:endParaRPr lang="en-CA"/>
          </a:p>
        </p:txBody>
      </p:sp>
    </p:spTree>
    <p:extLst>
      <p:ext uri="{BB962C8B-B14F-4D97-AF65-F5344CB8AC3E}">
        <p14:creationId xmlns:p14="http://schemas.microsoft.com/office/powerpoint/2010/main" val="3623553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Suggested Speaking </a:t>
            </a:r>
            <a:r>
              <a:rPr lang="en-CA" dirty="0"/>
              <a:t>Points:</a:t>
            </a:r>
          </a:p>
          <a:p>
            <a:endParaRPr lang="en-CA" dirty="0"/>
          </a:p>
          <a:p>
            <a:r>
              <a:rPr lang="en-CA" dirty="0"/>
              <a:t>The proposed strategic framework provides both scope and direction to Manitoba’s Climate and Green Plan.</a:t>
            </a:r>
          </a:p>
          <a:p>
            <a:endParaRPr lang="en-CA" dirty="0"/>
          </a:p>
          <a:p>
            <a:pPr defTabSz="931774">
              <a:defRPr/>
            </a:pPr>
            <a:r>
              <a:rPr lang="en-CA" dirty="0"/>
              <a:t>Ultimately, Manitoba`s vision for this plan is to become Canada`s cleanest, greenest, and most climate resilient province.</a:t>
            </a:r>
            <a:endParaRPr lang="en-CA" dirty="0" smtClean="0"/>
          </a:p>
          <a:p>
            <a:endParaRPr lang="en-CA" dirty="0"/>
          </a:p>
        </p:txBody>
      </p:sp>
      <p:sp>
        <p:nvSpPr>
          <p:cNvPr id="4" name="Slide Number Placeholder 3"/>
          <p:cNvSpPr>
            <a:spLocks noGrp="1"/>
          </p:cNvSpPr>
          <p:nvPr>
            <p:ph type="sldNum" sz="quarter" idx="10"/>
          </p:nvPr>
        </p:nvSpPr>
        <p:spPr/>
        <p:txBody>
          <a:bodyPr/>
          <a:lstStyle/>
          <a:p>
            <a:fld id="{16D21CE1-0A11-41C1-A27C-B5B584A8EF26}" type="slidenum">
              <a:rPr lang="en-CA" smtClean="0"/>
              <a:t>2</a:t>
            </a:fld>
            <a:endParaRPr lang="en-CA"/>
          </a:p>
        </p:txBody>
      </p:sp>
    </p:spTree>
    <p:extLst>
      <p:ext uri="{BB962C8B-B14F-4D97-AF65-F5344CB8AC3E}">
        <p14:creationId xmlns:p14="http://schemas.microsoft.com/office/powerpoint/2010/main" val="2243306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Suggested Speaking Points:</a:t>
            </a:r>
          </a:p>
          <a:p>
            <a:endParaRPr lang="en-CA" b="0" dirty="0"/>
          </a:p>
          <a:p>
            <a:r>
              <a:rPr lang="en-CA" b="0" dirty="0"/>
              <a:t>The initiatives outlined in the plan are proposed as measures to move Manitoba toward a more prosperous and sustainable future. But success will depend not only on the actions Manitoba takes but also on the foundations upon which the strategic framework are built. </a:t>
            </a:r>
          </a:p>
          <a:p>
            <a:endParaRPr lang="en-CA" b="0" dirty="0"/>
          </a:p>
          <a:p>
            <a:r>
              <a:rPr lang="en-CA" b="0" dirty="0"/>
              <a:t>Manitoba’s climate and green plan is built on the following four foundations: knowledge and foresight, education and awareness, planning and adaptations, and local and indigenous knowledge.</a:t>
            </a:r>
            <a:endParaRPr lang="en-CA" b="0" dirty="0" smtClean="0"/>
          </a:p>
          <a:p>
            <a:endParaRPr lang="en-CA" b="0" dirty="0" smtClean="0"/>
          </a:p>
          <a:p>
            <a:pPr rtl="0" eaLnBrk="1" fontAlgn="t" latinLnBrk="0" hangingPunct="1"/>
            <a:r>
              <a:rPr lang="en-CA" sz="1200" b="1" i="0" u="none" strike="noStrike" kern="1200" dirty="0" smtClean="0">
                <a:solidFill>
                  <a:schemeClr val="tx1"/>
                </a:solidFill>
                <a:effectLst/>
                <a:latin typeface="+mn-lt"/>
                <a:ea typeface="+mn-ea"/>
                <a:cs typeface="+mn-cs"/>
              </a:rPr>
              <a:t>Knowledge</a:t>
            </a:r>
            <a:r>
              <a:rPr lang="en-CA" sz="1200" b="1" i="0" u="none" strike="noStrike" kern="1200" baseline="0" dirty="0" smtClean="0">
                <a:solidFill>
                  <a:schemeClr val="tx1"/>
                </a:solidFill>
                <a:effectLst/>
                <a:latin typeface="+mn-lt"/>
                <a:ea typeface="+mn-ea"/>
                <a:cs typeface="+mn-cs"/>
              </a:rPr>
              <a:t> and Foresight</a:t>
            </a:r>
            <a:endParaRPr lang="en-CA" sz="1200" b="1" i="0" u="none" strike="noStrike" kern="1200" dirty="0" smtClean="0">
              <a:solidFill>
                <a:schemeClr val="tx1"/>
              </a:solidFill>
              <a:effectLst/>
              <a:latin typeface="+mn-lt"/>
              <a:ea typeface="+mn-ea"/>
              <a:cs typeface="+mn-cs"/>
            </a:endParaRPr>
          </a:p>
          <a:p>
            <a:pPr rtl="0" eaLnBrk="1" fontAlgn="t" latinLnBrk="0" hangingPunct="1"/>
            <a:r>
              <a:rPr lang="en-CA" sz="1200" b="0" i="0" u="none" strike="noStrike" kern="1200" dirty="0" smtClean="0">
                <a:solidFill>
                  <a:schemeClr val="tx1"/>
                </a:solidFill>
                <a:effectLst/>
                <a:latin typeface="+mn-lt"/>
                <a:ea typeface="+mn-ea"/>
                <a:cs typeface="+mn-cs"/>
              </a:rPr>
              <a:t>Through science and applied research, providing communities with the information and tools they need to plan and adapt. </a:t>
            </a:r>
          </a:p>
          <a:p>
            <a:pPr rtl="0" eaLnBrk="1" fontAlgn="t" latinLnBrk="0" hangingPunct="1"/>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1" i="0" u="none" strike="noStrike" kern="1200" dirty="0" smtClean="0">
                <a:solidFill>
                  <a:schemeClr val="tx1"/>
                </a:solidFill>
                <a:effectLst/>
                <a:latin typeface="+mn-lt"/>
                <a:ea typeface="+mn-ea"/>
                <a:cs typeface="+mn-cs"/>
              </a:rPr>
              <a:t>Education and Awareness</a:t>
            </a:r>
          </a:p>
          <a:p>
            <a:pPr rtl="0" eaLnBrk="1" fontAlgn="t" latinLnBrk="0" hangingPunct="1"/>
            <a:r>
              <a:rPr lang="en-CA" sz="1200" b="0" i="0" u="none" strike="noStrike" kern="1200" dirty="0" smtClean="0">
                <a:solidFill>
                  <a:schemeClr val="tx1"/>
                </a:solidFill>
                <a:effectLst/>
                <a:latin typeface="+mn-lt"/>
                <a:ea typeface="+mn-ea"/>
                <a:cs typeface="+mn-cs"/>
              </a:rPr>
              <a:t>Helping Manitobans make informed decisions through education and awareness building.</a:t>
            </a:r>
          </a:p>
          <a:p>
            <a:pPr rtl="0" eaLnBrk="1" fontAlgn="t" latinLnBrk="0" hangingPunct="1"/>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1" i="0" u="none" strike="noStrike" kern="1200" dirty="0" smtClean="0">
                <a:solidFill>
                  <a:schemeClr val="tx1"/>
                </a:solidFill>
                <a:effectLst/>
                <a:latin typeface="+mn-lt"/>
                <a:ea typeface="+mn-ea"/>
                <a:cs typeface="+mn-cs"/>
              </a:rPr>
              <a:t>Planning and Adaptations</a:t>
            </a:r>
          </a:p>
          <a:p>
            <a:pPr rtl="0" eaLnBrk="1" fontAlgn="t" latinLnBrk="0" hangingPunct="1"/>
            <a:r>
              <a:rPr lang="en-CA" sz="1200" b="0" i="0" u="none" strike="noStrike" kern="1200" dirty="0" smtClean="0">
                <a:solidFill>
                  <a:schemeClr val="tx1"/>
                </a:solidFill>
                <a:effectLst/>
                <a:latin typeface="+mn-lt"/>
                <a:ea typeface="+mn-ea"/>
                <a:cs typeface="+mn-cs"/>
              </a:rPr>
              <a:t>Creating new planning tools to assist</a:t>
            </a:r>
            <a:r>
              <a:rPr lang="en-CA" sz="1200" b="0" i="0" u="none" strike="noStrike" kern="1200" baseline="0" dirty="0" smtClean="0">
                <a:solidFill>
                  <a:schemeClr val="tx1"/>
                </a:solidFill>
                <a:effectLst/>
                <a:latin typeface="+mn-lt"/>
                <a:ea typeface="+mn-ea"/>
                <a:cs typeface="+mn-cs"/>
              </a:rPr>
              <a:t> communities in making smart, sustainable planning decisions to aid in adaptation</a:t>
            </a:r>
          </a:p>
          <a:p>
            <a:pPr rtl="0" eaLnBrk="1" fontAlgn="t" latinLnBrk="0" hangingPunct="1"/>
            <a:endParaRPr lang="en-CA" sz="1200" b="0" i="0" u="none" strike="noStrike" kern="1200" baseline="0" dirty="0" smtClean="0">
              <a:solidFill>
                <a:schemeClr val="tx1"/>
              </a:solidFill>
              <a:effectLst/>
              <a:latin typeface="+mn-lt"/>
              <a:ea typeface="+mn-ea"/>
              <a:cs typeface="+mn-cs"/>
            </a:endParaRPr>
          </a:p>
          <a:p>
            <a:pPr rtl="0" eaLnBrk="1" fontAlgn="t" latinLnBrk="0" hangingPunct="1"/>
            <a:r>
              <a:rPr lang="en-CA" sz="1200" b="1" i="0" u="none" strike="noStrike" kern="1200" dirty="0" smtClean="0">
                <a:solidFill>
                  <a:schemeClr val="tx1"/>
                </a:solidFill>
                <a:effectLst/>
                <a:latin typeface="+mn-lt"/>
                <a:ea typeface="+mn-ea"/>
                <a:cs typeface="+mn-cs"/>
              </a:rPr>
              <a:t>Local and Indigenous Knowledge</a:t>
            </a:r>
          </a:p>
          <a:p>
            <a:pPr rtl="0" eaLnBrk="1" fontAlgn="t" latinLnBrk="0" hangingPunct="1"/>
            <a:r>
              <a:rPr lang="en-CA" sz="1200" b="0" i="0" u="none" strike="noStrike" kern="1200" dirty="0" smtClean="0">
                <a:solidFill>
                  <a:schemeClr val="tx1"/>
                </a:solidFill>
                <a:effectLst/>
                <a:latin typeface="+mn-lt"/>
                <a:ea typeface="+mn-ea"/>
                <a:cs typeface="+mn-cs"/>
              </a:rPr>
              <a:t>Bringing traditional knowledge to the forefront</a:t>
            </a:r>
            <a:r>
              <a:rPr lang="en-CA" sz="1200" b="0" i="0" u="none" strike="noStrike" kern="1200" baseline="0" dirty="0" smtClean="0">
                <a:solidFill>
                  <a:schemeClr val="tx1"/>
                </a:solidFill>
                <a:effectLst/>
                <a:latin typeface="+mn-lt"/>
                <a:ea typeface="+mn-ea"/>
                <a:cs typeface="+mn-cs"/>
              </a:rPr>
              <a:t> of sustainability issues.</a:t>
            </a:r>
            <a:endParaRPr lang="en-CA" sz="1200" b="0" i="0" u="none" strike="noStrike" kern="1200" dirty="0" smtClean="0">
              <a:solidFill>
                <a:schemeClr val="tx1"/>
              </a:solidFill>
              <a:effectLst/>
              <a:latin typeface="+mn-lt"/>
              <a:ea typeface="+mn-ea"/>
              <a:cs typeface="+mn-cs"/>
            </a:endParaRPr>
          </a:p>
          <a:p>
            <a:pPr rtl="0" eaLnBrk="1" fontAlgn="t" latinLnBrk="0" hangingPunct="1"/>
            <a:endParaRPr lang="en-CA" sz="1200" b="0" i="0" u="none" strike="noStrike" kern="1200" dirty="0" smtClean="0">
              <a:solidFill>
                <a:schemeClr val="tx1"/>
              </a:solidFill>
              <a:effectLst/>
              <a:latin typeface="+mn-lt"/>
              <a:ea typeface="+mn-ea"/>
              <a:cs typeface="+mn-cs"/>
            </a:endParaRPr>
          </a:p>
          <a:p>
            <a:pPr rtl="0" eaLnBrk="1" fontAlgn="t" latinLnBrk="0" hangingPunct="1"/>
            <a:endParaRPr lang="en-CA" sz="1200" b="0" i="0" u="none" strike="noStrike" kern="1200" dirty="0" smtClean="0">
              <a:solidFill>
                <a:schemeClr val="tx1"/>
              </a:solidFill>
              <a:effectLst/>
              <a:latin typeface="+mn-lt"/>
              <a:ea typeface="+mn-ea"/>
              <a:cs typeface="+mn-cs"/>
            </a:endParaRPr>
          </a:p>
          <a:p>
            <a:pPr rtl="0" eaLnBrk="1" fontAlgn="t" latinLnBrk="0" hangingPunct="1"/>
            <a:endParaRPr lang="en-CA" sz="1200" b="0" i="0" u="none" strike="noStrike"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6D21CE1-0A11-41C1-A27C-B5B584A8EF26}" type="slidenum">
              <a:rPr lang="en-CA" smtClean="0"/>
              <a:t>3</a:t>
            </a:fld>
            <a:endParaRPr lang="en-CA"/>
          </a:p>
        </p:txBody>
      </p:sp>
    </p:spTree>
    <p:extLst>
      <p:ext uri="{BB962C8B-B14F-4D97-AF65-F5344CB8AC3E}">
        <p14:creationId xmlns:p14="http://schemas.microsoft.com/office/powerpoint/2010/main" val="14068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Suggested Speaking Points:</a:t>
            </a:r>
          </a:p>
          <a:p>
            <a:endParaRPr lang="en-CA" b="0" dirty="0" smtClean="0"/>
          </a:p>
          <a:p>
            <a:r>
              <a:rPr lang="en-CA" b="0" dirty="0"/>
              <a:t>Governments often come up with plans that neglect to consider how it will be implemented. This leads to failure and cynicism.  For this reason, Manitoba is building implementation directly into the strategic framework in four key areas: expert advisory commission, carbon </a:t>
            </a:r>
            <a:r>
              <a:rPr lang="en-CA" b="0" dirty="0" smtClean="0"/>
              <a:t>savings accounts</a:t>
            </a:r>
            <a:r>
              <a:rPr lang="en-CA" b="0" dirty="0"/>
              <a:t>, sector and communities, and measuring results. </a:t>
            </a:r>
            <a:endParaRPr lang="en-CA" b="0" dirty="0" smtClean="0"/>
          </a:p>
          <a:p>
            <a:endParaRPr lang="en-CA" b="0" dirty="0" smtClean="0"/>
          </a:p>
          <a:p>
            <a:pPr rtl="0" eaLnBrk="1" fontAlgn="t" latinLnBrk="0" hangingPunct="1"/>
            <a:r>
              <a:rPr lang="en-CA" sz="1200" b="1" i="0" u="none" strike="noStrike" kern="1200" dirty="0" smtClean="0">
                <a:solidFill>
                  <a:schemeClr val="tx1"/>
                </a:solidFill>
                <a:effectLst/>
                <a:latin typeface="+mn-lt"/>
                <a:ea typeface="+mn-ea"/>
                <a:cs typeface="+mn-cs"/>
              </a:rPr>
              <a:t>Expert Advisory Commission</a:t>
            </a:r>
          </a:p>
          <a:p>
            <a:pPr rtl="0" eaLnBrk="1" fontAlgn="t" latinLnBrk="0" hangingPunct="1"/>
            <a:r>
              <a:rPr lang="en-CA" sz="1200" b="0" i="0" u="none" strike="noStrike" kern="1200" dirty="0" smtClean="0">
                <a:solidFill>
                  <a:schemeClr val="tx1"/>
                </a:solidFill>
                <a:effectLst/>
                <a:latin typeface="+mn-lt"/>
                <a:ea typeface="+mn-ea"/>
                <a:cs typeface="+mn-cs"/>
              </a:rPr>
              <a:t>Creating an expert advisory commission with an independent</a:t>
            </a:r>
            <a:r>
              <a:rPr lang="en-CA" sz="1200" b="0" i="0" u="none" strike="noStrike" kern="1200" baseline="0" dirty="0" smtClean="0">
                <a:solidFill>
                  <a:schemeClr val="tx1"/>
                </a:solidFill>
                <a:effectLst/>
                <a:latin typeface="+mn-lt"/>
                <a:ea typeface="+mn-ea"/>
                <a:cs typeface="+mn-cs"/>
              </a:rPr>
              <a:t> mandate to aid in the implementation of Manitoba’s Climate and Green Plan.</a:t>
            </a:r>
          </a:p>
          <a:p>
            <a:pPr rtl="0" eaLnBrk="1" fontAlgn="t" latinLnBrk="0" hangingPunct="1"/>
            <a:endParaRPr lang="en-CA" sz="1200" b="0" i="0" u="none" strike="noStrike" kern="1200" baseline="0" dirty="0" smtClean="0">
              <a:solidFill>
                <a:schemeClr val="tx1"/>
              </a:solidFill>
              <a:effectLst/>
              <a:latin typeface="+mn-lt"/>
              <a:ea typeface="+mn-ea"/>
              <a:cs typeface="+mn-cs"/>
            </a:endParaRPr>
          </a:p>
          <a:p>
            <a:pPr rtl="0" eaLnBrk="1" fontAlgn="t" latinLnBrk="0" hangingPunct="1"/>
            <a:r>
              <a:rPr lang="en-CA" sz="1200" b="1" i="0" u="none" strike="noStrike" kern="1200" dirty="0" smtClean="0">
                <a:solidFill>
                  <a:schemeClr val="tx1"/>
                </a:solidFill>
                <a:effectLst/>
                <a:latin typeface="+mn-lt"/>
                <a:ea typeface="+mn-ea"/>
                <a:cs typeface="+mn-cs"/>
              </a:rPr>
              <a:t>Carbon Savings Accounts</a:t>
            </a:r>
          </a:p>
          <a:p>
            <a:r>
              <a:rPr lang="en-CA" sz="1200" kern="1200" dirty="0" smtClean="0">
                <a:solidFill>
                  <a:schemeClr val="tx1"/>
                </a:solidFill>
                <a:latin typeface="+mn-lt"/>
                <a:ea typeface="+mn-ea"/>
                <a:cs typeface="+mn-cs"/>
              </a:rPr>
              <a:t>A series of short, five-year </a:t>
            </a:r>
            <a:r>
              <a:rPr lang="en-CA" sz="1200" kern="1200" baseline="0" dirty="0" smtClean="0">
                <a:solidFill>
                  <a:schemeClr val="tx1"/>
                </a:solidFill>
                <a:latin typeface="+mn-lt"/>
                <a:ea typeface="+mn-ea"/>
                <a:cs typeface="+mn-cs"/>
              </a:rPr>
              <a:t>accounts that will bend the carbon curve down in a transparent, meaningful way by reducing cumulative emissions in </a:t>
            </a:r>
            <a:r>
              <a:rPr lang="en-CA" sz="1200" kern="1200" baseline="0" smtClean="0">
                <a:solidFill>
                  <a:schemeClr val="tx1"/>
                </a:solidFill>
                <a:latin typeface="+mn-lt"/>
                <a:ea typeface="+mn-ea"/>
                <a:cs typeface="+mn-cs"/>
              </a:rPr>
              <a:t>the atmosphere.</a:t>
            </a:r>
            <a:endParaRPr lang="en-CA" sz="1200" kern="1200" dirty="0" smtClean="0">
              <a:solidFill>
                <a:schemeClr val="tx1"/>
              </a:solidFill>
              <a:latin typeface="+mn-lt"/>
              <a:ea typeface="+mn-ea"/>
              <a:cs typeface="+mn-cs"/>
            </a:endParaRPr>
          </a:p>
          <a:p>
            <a:pPr rtl="0" eaLnBrk="1" fontAlgn="t" latinLnBrk="0" hangingPunct="1"/>
            <a:endParaRPr lang="en-CA" sz="1200" b="0" i="0" u="none" strike="noStrike" kern="1200" dirty="0" smtClean="0">
              <a:solidFill>
                <a:schemeClr val="tx1"/>
              </a:solidFill>
              <a:effectLst/>
              <a:latin typeface="+mn-lt"/>
              <a:ea typeface="+mn-ea"/>
              <a:cs typeface="+mn-cs"/>
            </a:endParaRPr>
          </a:p>
          <a:p>
            <a:pPr rtl="0" eaLnBrk="1" fontAlgn="t" latinLnBrk="0" hangingPunct="1"/>
            <a:r>
              <a:rPr lang="en-CA" sz="1200" b="1" i="0" u="none" strike="noStrike" kern="1200" dirty="0" smtClean="0">
                <a:solidFill>
                  <a:schemeClr val="tx1"/>
                </a:solidFill>
                <a:effectLst/>
                <a:latin typeface="+mn-lt"/>
                <a:ea typeface="+mn-ea"/>
                <a:cs typeface="+mn-cs"/>
              </a:rPr>
              <a:t>Sectors &amp; Communities</a:t>
            </a:r>
          </a:p>
          <a:p>
            <a:pPr rtl="0" eaLnBrk="1" fontAlgn="t" latinLnBrk="0" hangingPunct="1"/>
            <a:r>
              <a:rPr lang="en-CA" sz="1200" b="0" i="0" u="none" strike="noStrike" kern="1200" dirty="0" smtClean="0">
                <a:solidFill>
                  <a:schemeClr val="tx1"/>
                </a:solidFill>
                <a:effectLst/>
                <a:latin typeface="+mn-lt"/>
                <a:ea typeface="+mn-ea"/>
                <a:cs typeface="+mn-cs"/>
              </a:rPr>
              <a:t>Working collaboratively</a:t>
            </a:r>
            <a:r>
              <a:rPr lang="en-CA" sz="1200" b="0" i="0" u="none" strike="noStrike" kern="1200" baseline="0" dirty="0" smtClean="0">
                <a:solidFill>
                  <a:schemeClr val="tx1"/>
                </a:solidFill>
                <a:effectLst/>
                <a:latin typeface="+mn-lt"/>
                <a:ea typeface="+mn-ea"/>
                <a:cs typeface="+mn-cs"/>
              </a:rPr>
              <a:t> with key economic sectors and communities to deliver on Manitoba’s Climate and Green Plan.</a:t>
            </a:r>
          </a:p>
          <a:p>
            <a:pPr rtl="0" eaLnBrk="1" fontAlgn="t" latinLnBrk="0" hangingPunct="1"/>
            <a:endParaRPr lang="en-CA" sz="1200" b="0" i="0" u="none" strike="noStrike" kern="1200" baseline="0" dirty="0" smtClean="0">
              <a:solidFill>
                <a:schemeClr val="tx1"/>
              </a:solidFill>
              <a:effectLst/>
              <a:latin typeface="+mn-lt"/>
              <a:ea typeface="+mn-ea"/>
              <a:cs typeface="+mn-cs"/>
            </a:endParaRPr>
          </a:p>
          <a:p>
            <a:pPr rtl="0" eaLnBrk="1" fontAlgn="t" latinLnBrk="0" hangingPunct="1"/>
            <a:r>
              <a:rPr lang="en-CA" sz="1200" b="1" i="0" u="none" strike="noStrike" kern="1200" dirty="0" smtClean="0">
                <a:solidFill>
                  <a:schemeClr val="tx1"/>
                </a:solidFill>
                <a:effectLst/>
                <a:latin typeface="+mn-lt"/>
                <a:ea typeface="+mn-ea"/>
                <a:cs typeface="+mn-cs"/>
              </a:rPr>
              <a:t>Measuring Results</a:t>
            </a:r>
          </a:p>
          <a:p>
            <a:pPr rtl="0" eaLnBrk="1" fontAlgn="t" latinLnBrk="0" hangingPunct="1"/>
            <a:r>
              <a:rPr lang="en-CA" sz="1200" b="0" i="0" u="none" strike="noStrike" kern="1200" dirty="0" smtClean="0">
                <a:solidFill>
                  <a:schemeClr val="tx1"/>
                </a:solidFill>
                <a:effectLst/>
                <a:latin typeface="+mn-lt"/>
                <a:ea typeface="+mn-ea"/>
                <a:cs typeface="+mn-cs"/>
              </a:rPr>
              <a:t>Establishing indicators to measure, report, and verify our progress. </a:t>
            </a:r>
          </a:p>
          <a:p>
            <a:pPr rtl="0" eaLnBrk="1" fontAlgn="t" latinLnBrk="0" hangingPunct="1"/>
            <a:endParaRPr lang="en-CA" sz="1200" b="0" i="0" u="none" strike="noStrike" kern="1200" dirty="0" smtClean="0">
              <a:solidFill>
                <a:schemeClr val="tx1"/>
              </a:solidFill>
              <a:effectLst/>
              <a:latin typeface="+mn-lt"/>
              <a:ea typeface="+mn-ea"/>
              <a:cs typeface="+mn-cs"/>
            </a:endParaRPr>
          </a:p>
          <a:p>
            <a:pPr rtl="0" eaLnBrk="1" fontAlgn="t" latinLnBrk="0" hangingPunct="1"/>
            <a:endParaRPr lang="en-CA" sz="1200" b="0" i="0" u="none" strike="noStrike"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6D21CE1-0A11-41C1-A27C-B5B584A8EF26}" type="slidenum">
              <a:rPr lang="en-CA" smtClean="0"/>
              <a:t>4</a:t>
            </a:fld>
            <a:endParaRPr lang="en-CA"/>
          </a:p>
        </p:txBody>
      </p:sp>
    </p:spTree>
    <p:extLst>
      <p:ext uri="{BB962C8B-B14F-4D97-AF65-F5344CB8AC3E}">
        <p14:creationId xmlns:p14="http://schemas.microsoft.com/office/powerpoint/2010/main" val="700020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Speaking</a:t>
            </a:r>
            <a:r>
              <a:rPr lang="en-CA" baseline="0" dirty="0" smtClean="0"/>
              <a:t> Points:</a:t>
            </a:r>
          </a:p>
          <a:p>
            <a:endParaRPr lang="en-CA" baseline="0" dirty="0" smtClean="0"/>
          </a:p>
          <a:p>
            <a:r>
              <a:rPr lang="en-CA" baseline="0" dirty="0" smtClean="0"/>
              <a:t>This marks the end of the strategic framework overview. Next, we will discuss the core of the climate and green plan, the pillars, and the actions being considered to support each pillar.</a:t>
            </a:r>
            <a:endParaRPr lang="en-CA" dirty="0"/>
          </a:p>
        </p:txBody>
      </p:sp>
      <p:sp>
        <p:nvSpPr>
          <p:cNvPr id="4" name="Slide Number Placeholder 3"/>
          <p:cNvSpPr>
            <a:spLocks noGrp="1"/>
          </p:cNvSpPr>
          <p:nvPr>
            <p:ph type="sldNum" sz="quarter" idx="10"/>
          </p:nvPr>
        </p:nvSpPr>
        <p:spPr/>
        <p:txBody>
          <a:bodyPr/>
          <a:lstStyle/>
          <a:p>
            <a:fld id="{16D21CE1-0A11-41C1-A27C-B5B584A8EF26}" type="slidenum">
              <a:rPr lang="en-CA" smtClean="0"/>
              <a:t>5</a:t>
            </a:fld>
            <a:endParaRPr lang="en-CA"/>
          </a:p>
        </p:txBody>
      </p:sp>
    </p:spTree>
    <p:extLst>
      <p:ext uri="{BB962C8B-B14F-4D97-AF65-F5344CB8AC3E}">
        <p14:creationId xmlns:p14="http://schemas.microsoft.com/office/powerpoint/2010/main" val="3515814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197100" y="2743200"/>
            <a:ext cx="3429000" cy="1638300"/>
          </a:xfrm>
        </p:spPr>
        <p:txBody>
          <a:bodyPr anchor="b" anchorCtr="0"/>
          <a:lstStyle>
            <a:lvl1pPr>
              <a:lnSpc>
                <a:spcPts val="3600"/>
              </a:lnSpc>
              <a:defRPr>
                <a:solidFill>
                  <a:schemeClr val="bg1"/>
                </a:solidFil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2197100" y="4622800"/>
            <a:ext cx="3187700" cy="1447800"/>
          </a:xfrm>
        </p:spPr>
        <p:txBody>
          <a:bodyPr lIns="0" tIns="0" rIns="0" bIns="0"/>
          <a:lstStyle>
            <a:lvl1pPr marL="0" indent="0" algn="l">
              <a:lnSpc>
                <a:spcPts val="3000"/>
              </a:lnSpc>
              <a:spcBef>
                <a:spcPts val="0"/>
              </a:spcBef>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
        <p:nvSpPr>
          <p:cNvPr id="4" name="Date Placeholder 3"/>
          <p:cNvSpPr>
            <a:spLocks noGrp="1"/>
          </p:cNvSpPr>
          <p:nvPr>
            <p:ph type="dt" sz="half" idx="10"/>
          </p:nvPr>
        </p:nvSpPr>
        <p:spPr/>
        <p:txBody>
          <a:bodyPr/>
          <a:lstStyle/>
          <a:p>
            <a:fld id="{C0501712-4736-E847-AE65-9B0B6D29FB70}"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DE721-F9EB-2E48-9B06-0D6F1137FA59}" type="slidenum">
              <a:rPr lang="en-US" smtClean="0"/>
              <a:t>‹#›</a:t>
            </a:fld>
            <a:endParaRPr lang="en-US"/>
          </a:p>
        </p:txBody>
      </p:sp>
      <p:cxnSp>
        <p:nvCxnSpPr>
          <p:cNvPr id="9" name="Straight Connector 8"/>
          <p:cNvCxnSpPr/>
          <p:nvPr userDrawn="1"/>
        </p:nvCxnSpPr>
        <p:spPr>
          <a:xfrm>
            <a:off x="2197100" y="4495800"/>
            <a:ext cx="4038600" cy="0"/>
          </a:xfrm>
          <a:prstGeom prst="line">
            <a:avLst/>
          </a:prstGeom>
          <a:ln>
            <a:solidFill>
              <a:srgbClr val="8AC86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089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0501712-4736-E847-AE65-9B0B6D29FB70}"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222243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0501712-4736-E847-AE65-9B0B6D29FB70}"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302465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C0501712-4736-E847-AE65-9B0B6D29FB70}"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3216788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C0501712-4736-E847-AE65-9B0B6D29FB70}"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2014951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C0501712-4736-E847-AE65-9B0B6D29FB70}"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3575458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C0501712-4736-E847-AE65-9B0B6D29FB70}" type="datetimeFigureOut">
              <a:rPr lang="en-US" smtClean="0"/>
              <a:t>11/17/2017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3221972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C0501712-4736-E847-AE65-9B0B6D29FB70}" type="datetimeFigureOut">
              <a:rPr lang="en-US" smtClean="0"/>
              <a:t>11/17/2017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249631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01712-4736-E847-AE65-9B0B6D29FB70}" type="datetimeFigureOut">
              <a:rPr lang="en-US" smtClean="0"/>
              <a:t>11/17/2017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272485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0501712-4736-E847-AE65-9B0B6D29FB70}"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1018205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C0501712-4736-E847-AE65-9B0B6D29FB70}"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DE721-F9EB-2E48-9B06-0D6F1137FA59}" type="slidenum">
              <a:rPr lang="en-US" smtClean="0"/>
              <a:t>‹#›</a:t>
            </a:fld>
            <a:endParaRPr lang="en-US"/>
          </a:p>
        </p:txBody>
      </p:sp>
    </p:spTree>
    <p:extLst>
      <p:ext uri="{BB962C8B-B14F-4D97-AF65-F5344CB8AC3E}">
        <p14:creationId xmlns:p14="http://schemas.microsoft.com/office/powerpoint/2010/main" val="55184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MB_Climate_and_Green_Plan_2017_PPT_Page_tk100.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346896" y="274638"/>
            <a:ext cx="7339904" cy="1143000"/>
          </a:xfrm>
          <a:prstGeom prst="rect">
            <a:avLst/>
          </a:prstGeom>
        </p:spPr>
        <p:txBody>
          <a:bodyPr vert="horz" lIns="0" tIns="0" rIns="0" bIns="0" rtlCol="0" anchor="ctr" anchorCtr="0">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1346896" y="1600200"/>
            <a:ext cx="7339904" cy="4525963"/>
          </a:xfrm>
          <a:prstGeom prst="rect">
            <a:avLst/>
          </a:prstGeom>
        </p:spPr>
        <p:txBody>
          <a:bodyPr vert="horz" lIns="0" tIns="0" rIns="0" bIns="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01712-4736-E847-AE65-9B0B6D29FB70}" type="datetimeFigureOut">
              <a:rPr lang="en-US" smtClean="0"/>
              <a:t>11/17/2017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9DE721-F9EB-2E48-9B06-0D6F1137FA59}" type="slidenum">
              <a:rPr lang="en-US" smtClean="0"/>
              <a:t>‹#›</a:t>
            </a:fld>
            <a:endParaRPr lang="en-US"/>
          </a:p>
        </p:txBody>
      </p:sp>
    </p:spTree>
    <p:extLst>
      <p:ext uri="{BB962C8B-B14F-4D97-AF65-F5344CB8AC3E}">
        <p14:creationId xmlns:p14="http://schemas.microsoft.com/office/powerpoint/2010/main" val="2124755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kern="1200">
          <a:solidFill>
            <a:srgbClr val="1E3641"/>
          </a:solidFill>
          <a:latin typeface="+mj-lt"/>
          <a:ea typeface="+mj-ea"/>
          <a:cs typeface="+mj-cs"/>
        </a:defRPr>
      </a:lvl1pPr>
    </p:titleStyle>
    <p:bodyStyle>
      <a:lvl1pPr marL="342900" indent="-342900" algn="l" defTabSz="457200" rtl="0" eaLnBrk="1" latinLnBrk="0" hangingPunct="1">
        <a:spcBef>
          <a:spcPct val="20000"/>
        </a:spcBef>
        <a:buClr>
          <a:srgbClr val="476978"/>
        </a:buClr>
        <a:buFont typeface="Arial"/>
        <a:buChar char="•"/>
        <a:defRPr sz="3000" kern="1200">
          <a:solidFill>
            <a:schemeClr val="tx1"/>
          </a:solidFill>
          <a:latin typeface="+mn-lt"/>
          <a:ea typeface="+mn-ea"/>
          <a:cs typeface="+mn-cs"/>
        </a:defRPr>
      </a:lvl1pPr>
      <a:lvl2pPr marL="742950" indent="-285750" algn="l" defTabSz="457200" rtl="0" eaLnBrk="1" latinLnBrk="0" hangingPunct="1">
        <a:spcBef>
          <a:spcPct val="20000"/>
        </a:spcBef>
        <a:buClr>
          <a:srgbClr val="476978"/>
        </a:buClr>
        <a:buFont typeface="Lucida Grande"/>
        <a:buChar char="-"/>
        <a:defRPr sz="2600" kern="1200">
          <a:solidFill>
            <a:schemeClr val="tx1"/>
          </a:solidFill>
          <a:latin typeface="+mn-lt"/>
          <a:ea typeface="+mn-ea"/>
          <a:cs typeface="+mn-cs"/>
        </a:defRPr>
      </a:lvl2pPr>
      <a:lvl3pPr marL="1143000" indent="-228600" algn="l" defTabSz="457200" rtl="0" eaLnBrk="1" latinLnBrk="0" hangingPunct="1">
        <a:spcBef>
          <a:spcPct val="20000"/>
        </a:spcBef>
        <a:buClr>
          <a:srgbClr val="476978"/>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476978"/>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476978"/>
        </a:buClr>
        <a:buFont typeface="Lucida Grande"/>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Climate and Green Plan Town Hall </a:t>
            </a:r>
            <a:r>
              <a:rPr lang="en-US" dirty="0" smtClean="0"/>
              <a:t>Toolkit</a:t>
            </a:r>
            <a:endParaRPr lang="en-US" dirty="0"/>
          </a:p>
        </p:txBody>
      </p:sp>
      <p:sp>
        <p:nvSpPr>
          <p:cNvPr id="3" name="Subtitle 2"/>
          <p:cNvSpPr>
            <a:spLocks noGrp="1"/>
          </p:cNvSpPr>
          <p:nvPr>
            <p:ph type="subTitle" idx="1"/>
          </p:nvPr>
        </p:nvSpPr>
        <p:spPr/>
        <p:txBody>
          <a:bodyPr/>
          <a:lstStyle/>
          <a:p>
            <a:r>
              <a:rPr lang="en-US" dirty="0" smtClean="0"/>
              <a:t>Strategic Framework</a:t>
            </a:r>
          </a:p>
          <a:p>
            <a:r>
              <a:rPr lang="en-US" dirty="0" smtClean="0"/>
              <a:t>Overview</a:t>
            </a:r>
            <a:endParaRPr lang="en-US" dirty="0"/>
          </a:p>
        </p:txBody>
      </p:sp>
    </p:spTree>
    <p:extLst>
      <p:ext uri="{BB962C8B-B14F-4D97-AF65-F5344CB8AC3E}">
        <p14:creationId xmlns:p14="http://schemas.microsoft.com/office/powerpoint/2010/main" val="1767083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12D82"/>
                </a:solidFill>
              </a:rPr>
              <a:t>The Strategic Framework</a:t>
            </a:r>
            <a:endParaRPr lang="en-US" dirty="0">
              <a:solidFill>
                <a:srgbClr val="712D82"/>
              </a:solidFill>
            </a:endParaRPr>
          </a:p>
        </p:txBody>
      </p:sp>
      <p:pic>
        <p:nvPicPr>
          <p:cNvPr id="4" name="Picture 3"/>
          <p:cNvPicPr>
            <a:picLocks noChangeAspect="1"/>
          </p:cNvPicPr>
          <p:nvPr/>
        </p:nvPicPr>
        <p:blipFill rotWithShape="1">
          <a:blip r:embed="rId3"/>
          <a:srcRect l="33033" t="8976" r="31854" b="7428"/>
          <a:stretch/>
        </p:blipFill>
        <p:spPr>
          <a:xfrm>
            <a:off x="1868557" y="1063486"/>
            <a:ext cx="4890052" cy="5777979"/>
          </a:xfrm>
          <a:prstGeom prst="rect">
            <a:avLst/>
          </a:prstGeom>
        </p:spPr>
      </p:pic>
    </p:spTree>
    <p:extLst>
      <p:ext uri="{BB962C8B-B14F-4D97-AF65-F5344CB8AC3E}">
        <p14:creationId xmlns:p14="http://schemas.microsoft.com/office/powerpoint/2010/main" val="920834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12D82"/>
                </a:solidFill>
              </a:rPr>
              <a:t>Foundations</a:t>
            </a:r>
            <a:endParaRPr lang="en-US" dirty="0">
              <a:solidFill>
                <a:srgbClr val="712D82"/>
              </a:solidFill>
            </a:endParaRPr>
          </a:p>
        </p:txBody>
      </p:sp>
      <p:pic>
        <p:nvPicPr>
          <p:cNvPr id="5" name="Content Placeholder 3"/>
          <p:cNvPicPr>
            <a:picLocks noChangeAspect="1"/>
          </p:cNvPicPr>
          <p:nvPr/>
        </p:nvPicPr>
        <p:blipFill rotWithShape="1">
          <a:blip r:embed="rId3"/>
          <a:srcRect l="4621" t="88093" r="3493" b="1644"/>
          <a:stretch/>
        </p:blipFill>
        <p:spPr>
          <a:xfrm>
            <a:off x="725555" y="1625223"/>
            <a:ext cx="7938742" cy="1323825"/>
          </a:xfrm>
          <a:prstGeom prst="rect">
            <a:avLst/>
          </a:prstGeom>
        </p:spPr>
      </p:pic>
      <p:graphicFrame>
        <p:nvGraphicFramePr>
          <p:cNvPr id="7" name="Table 6"/>
          <p:cNvGraphicFramePr>
            <a:graphicFrameLocks noGrp="1"/>
          </p:cNvGraphicFramePr>
          <p:nvPr>
            <p:extLst/>
          </p:nvPr>
        </p:nvGraphicFramePr>
        <p:xfrm>
          <a:off x="695271" y="3117453"/>
          <a:ext cx="8024744" cy="3108960"/>
        </p:xfrm>
        <a:graphic>
          <a:graphicData uri="http://schemas.openxmlformats.org/drawingml/2006/table">
            <a:tbl>
              <a:tblPr firstRow="1" bandRow="1">
                <a:tableStyleId>{D27102A9-8310-4765-A935-A1911B00CA55}</a:tableStyleId>
              </a:tblPr>
              <a:tblGrid>
                <a:gridCol w="2583075">
                  <a:extLst>
                    <a:ext uri="{9D8B030D-6E8A-4147-A177-3AD203B41FA5}">
                      <a16:colId xmlns:a16="http://schemas.microsoft.com/office/drawing/2014/main" val="1740751014"/>
                    </a:ext>
                  </a:extLst>
                </a:gridCol>
                <a:gridCol w="5441669">
                  <a:extLst>
                    <a:ext uri="{9D8B030D-6E8A-4147-A177-3AD203B41FA5}">
                      <a16:colId xmlns:a16="http://schemas.microsoft.com/office/drawing/2014/main" val="1924599607"/>
                    </a:ext>
                  </a:extLst>
                </a:gridCol>
              </a:tblGrid>
              <a:tr h="613898">
                <a:tc>
                  <a:txBody>
                    <a:bodyPr/>
                    <a:lstStyle/>
                    <a:p>
                      <a:r>
                        <a:rPr lang="en-CA" b="0" dirty="0" smtClean="0">
                          <a:solidFill>
                            <a:schemeClr val="tx1"/>
                          </a:solidFill>
                        </a:rPr>
                        <a:t>Knowledge</a:t>
                      </a:r>
                      <a:r>
                        <a:rPr lang="en-CA" b="0" baseline="0" dirty="0" smtClean="0">
                          <a:solidFill>
                            <a:schemeClr val="tx1"/>
                          </a:solidFill>
                        </a:rPr>
                        <a:t> and Foresight</a:t>
                      </a:r>
                      <a:endParaRPr lang="en-CA" b="0" dirty="0">
                        <a:solidFill>
                          <a:schemeClr val="tx1"/>
                        </a:solidFill>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tcPr>
                </a:tc>
                <a:tc>
                  <a:txBody>
                    <a:bodyPr/>
                    <a:lstStyle/>
                    <a:p>
                      <a:pPr marL="0" algn="l" defTabSz="914400" rtl="0" eaLnBrk="1" latinLnBrk="0" hangingPunct="1"/>
                      <a:r>
                        <a:rPr lang="en-CA" sz="1800" b="0" kern="1200" dirty="0" smtClean="0">
                          <a:solidFill>
                            <a:schemeClr val="tx1"/>
                          </a:solidFill>
                          <a:latin typeface="+mn-lt"/>
                          <a:ea typeface="+mn-ea"/>
                          <a:cs typeface="+mn-cs"/>
                        </a:rPr>
                        <a:t>Through science and applied research, providing communities with the information and tools they need to plan and adapt. </a:t>
                      </a:r>
                      <a:endParaRPr lang="en-CA" sz="1800" b="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tcPr>
                </a:tc>
                <a:extLst>
                  <a:ext uri="{0D108BD9-81ED-4DB2-BD59-A6C34878D82A}">
                    <a16:rowId xmlns:a16="http://schemas.microsoft.com/office/drawing/2014/main" val="3071805221"/>
                  </a:ext>
                </a:extLst>
              </a:tr>
              <a:tr h="613898">
                <a:tc>
                  <a:txBody>
                    <a:bodyPr/>
                    <a:lstStyle/>
                    <a:p>
                      <a:r>
                        <a:rPr lang="en-CA" sz="1800" b="0" kern="1200" dirty="0" smtClean="0">
                          <a:solidFill>
                            <a:schemeClr val="tx1"/>
                          </a:solidFill>
                          <a:latin typeface="+mn-lt"/>
                          <a:ea typeface="+mn-ea"/>
                          <a:cs typeface="+mn-cs"/>
                        </a:rPr>
                        <a:t>Education and Awareness</a:t>
                      </a:r>
                      <a:endParaRPr lang="en-CA" sz="1800" b="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alpha val="20000"/>
                      </a:schemeClr>
                    </a:solidFill>
                  </a:tcPr>
                </a:tc>
                <a:tc>
                  <a:txBody>
                    <a:bodyPr/>
                    <a:lstStyle/>
                    <a:p>
                      <a:r>
                        <a:rPr lang="en-CA" sz="1800" kern="1200" dirty="0" smtClean="0">
                          <a:solidFill>
                            <a:schemeClr val="tx1"/>
                          </a:solidFill>
                          <a:latin typeface="+mn-lt"/>
                          <a:ea typeface="+mn-ea"/>
                          <a:cs typeface="+mn-cs"/>
                        </a:rPr>
                        <a:t>Helping Manitobans make informed decisions through education and awareness building.</a:t>
                      </a:r>
                      <a:endParaRPr lang="en-CA" sz="180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185937415"/>
                  </a:ext>
                </a:extLst>
              </a:tr>
              <a:tr h="613898">
                <a:tc>
                  <a:txBody>
                    <a:bodyPr/>
                    <a:lstStyle/>
                    <a:p>
                      <a:pPr marL="0" algn="l" defTabSz="914400" rtl="0" eaLnBrk="1" latinLnBrk="0" hangingPunct="1"/>
                      <a:r>
                        <a:rPr lang="en-CA" sz="1800" b="0" kern="1200" dirty="0" smtClean="0">
                          <a:solidFill>
                            <a:schemeClr val="tx1"/>
                          </a:solidFill>
                          <a:latin typeface="+mn-lt"/>
                          <a:ea typeface="+mn-ea"/>
                          <a:cs typeface="+mn-cs"/>
                        </a:rPr>
                        <a:t>Planning and Adaptations</a:t>
                      </a:r>
                      <a:endParaRPr lang="en-CA" sz="1800" b="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tcPr>
                </a:tc>
                <a:tc>
                  <a:txBody>
                    <a:bodyPr/>
                    <a:lstStyle/>
                    <a:p>
                      <a:r>
                        <a:rPr lang="en-CA" dirty="0" smtClean="0"/>
                        <a:t>Creating new planning tools to assist</a:t>
                      </a:r>
                      <a:r>
                        <a:rPr lang="en-CA" baseline="0" dirty="0" smtClean="0"/>
                        <a:t> communities in making smart, sustainable planning decisions to aid in adaptation</a:t>
                      </a:r>
                      <a:endParaRPr lang="en-CA" dirty="0"/>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tcPr>
                </a:tc>
                <a:extLst>
                  <a:ext uri="{0D108BD9-81ED-4DB2-BD59-A6C34878D82A}">
                    <a16:rowId xmlns:a16="http://schemas.microsoft.com/office/drawing/2014/main" val="214324450"/>
                  </a:ext>
                </a:extLst>
              </a:tr>
              <a:tr h="613898">
                <a:tc>
                  <a:txBody>
                    <a:bodyPr/>
                    <a:lstStyle/>
                    <a:p>
                      <a:pPr marL="0" algn="l" defTabSz="914400" rtl="0" eaLnBrk="1" latinLnBrk="0" hangingPunct="1"/>
                      <a:r>
                        <a:rPr lang="en-CA" sz="1800" b="0" kern="1200" dirty="0" smtClean="0">
                          <a:solidFill>
                            <a:schemeClr val="tx1"/>
                          </a:solidFill>
                          <a:latin typeface="+mn-lt"/>
                          <a:ea typeface="+mn-ea"/>
                          <a:cs typeface="+mn-cs"/>
                        </a:rPr>
                        <a:t>Local and Indigenous Knowledge</a:t>
                      </a:r>
                      <a:endParaRPr lang="en-CA" sz="1800" b="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alpha val="20000"/>
                      </a:schemeClr>
                    </a:solidFill>
                  </a:tcPr>
                </a:tc>
                <a:tc>
                  <a:txBody>
                    <a:bodyPr/>
                    <a:lstStyle/>
                    <a:p>
                      <a:r>
                        <a:rPr lang="en-CA" dirty="0" smtClean="0"/>
                        <a:t>Bringing traditional knowledge to the forefront</a:t>
                      </a:r>
                      <a:r>
                        <a:rPr lang="en-CA" baseline="0" dirty="0" smtClean="0"/>
                        <a:t> of sustainability issues.</a:t>
                      </a:r>
                      <a:endParaRPr lang="en-CA" dirty="0"/>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251377459"/>
                  </a:ext>
                </a:extLst>
              </a:tr>
            </a:tbl>
          </a:graphicData>
        </a:graphic>
      </p:graphicFrame>
    </p:spTree>
    <p:extLst>
      <p:ext uri="{BB962C8B-B14F-4D97-AF65-F5344CB8AC3E}">
        <p14:creationId xmlns:p14="http://schemas.microsoft.com/office/powerpoint/2010/main" val="2771543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12D82"/>
                </a:solidFill>
              </a:rPr>
              <a:t>Implementation</a:t>
            </a:r>
            <a:endParaRPr lang="en-US" dirty="0">
              <a:solidFill>
                <a:srgbClr val="712D82"/>
              </a:solidFill>
            </a:endParaRPr>
          </a:p>
        </p:txBody>
      </p:sp>
      <p:graphicFrame>
        <p:nvGraphicFramePr>
          <p:cNvPr id="7" name="Table 6"/>
          <p:cNvGraphicFramePr>
            <a:graphicFrameLocks noGrp="1"/>
          </p:cNvGraphicFramePr>
          <p:nvPr>
            <p:extLst/>
          </p:nvPr>
        </p:nvGraphicFramePr>
        <p:xfrm>
          <a:off x="695271" y="3117453"/>
          <a:ext cx="8024744" cy="3108960"/>
        </p:xfrm>
        <a:graphic>
          <a:graphicData uri="http://schemas.openxmlformats.org/drawingml/2006/table">
            <a:tbl>
              <a:tblPr firstRow="1" bandRow="1">
                <a:tableStyleId>{D27102A9-8310-4765-A935-A1911B00CA55}</a:tableStyleId>
              </a:tblPr>
              <a:tblGrid>
                <a:gridCol w="2583075">
                  <a:extLst>
                    <a:ext uri="{9D8B030D-6E8A-4147-A177-3AD203B41FA5}">
                      <a16:colId xmlns:a16="http://schemas.microsoft.com/office/drawing/2014/main" val="1740751014"/>
                    </a:ext>
                  </a:extLst>
                </a:gridCol>
                <a:gridCol w="5441669">
                  <a:extLst>
                    <a:ext uri="{9D8B030D-6E8A-4147-A177-3AD203B41FA5}">
                      <a16:colId xmlns:a16="http://schemas.microsoft.com/office/drawing/2014/main" val="1924599607"/>
                    </a:ext>
                  </a:extLst>
                </a:gridCol>
              </a:tblGrid>
              <a:tr h="613898">
                <a:tc>
                  <a:txBody>
                    <a:bodyPr/>
                    <a:lstStyle/>
                    <a:p>
                      <a:r>
                        <a:rPr lang="en-CA" b="0" dirty="0" smtClean="0">
                          <a:solidFill>
                            <a:schemeClr val="tx1"/>
                          </a:solidFill>
                        </a:rPr>
                        <a:t>Expert Advisory Commission</a:t>
                      </a:r>
                      <a:endParaRPr lang="en-CA" b="0" dirty="0">
                        <a:solidFill>
                          <a:schemeClr val="tx1"/>
                        </a:solidFill>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tcPr>
                </a:tc>
                <a:tc>
                  <a:txBody>
                    <a:bodyPr/>
                    <a:lstStyle/>
                    <a:p>
                      <a:pPr marL="0" algn="l" defTabSz="914400" rtl="0" eaLnBrk="1" latinLnBrk="0" hangingPunct="1"/>
                      <a:r>
                        <a:rPr lang="en-CA" sz="1800" b="0" kern="1200" dirty="0" smtClean="0">
                          <a:solidFill>
                            <a:schemeClr val="tx1"/>
                          </a:solidFill>
                          <a:latin typeface="+mn-lt"/>
                          <a:ea typeface="+mn-ea"/>
                          <a:cs typeface="+mn-cs"/>
                        </a:rPr>
                        <a:t>Creating an expert advisory commission with an independent</a:t>
                      </a:r>
                      <a:r>
                        <a:rPr lang="en-CA" sz="1800" b="0" kern="1200" baseline="0" dirty="0" smtClean="0">
                          <a:solidFill>
                            <a:schemeClr val="tx1"/>
                          </a:solidFill>
                          <a:latin typeface="+mn-lt"/>
                          <a:ea typeface="+mn-ea"/>
                          <a:cs typeface="+mn-cs"/>
                        </a:rPr>
                        <a:t> mandate to aid in the implementation of Manitoba’s Climate and Green Plan.</a:t>
                      </a:r>
                      <a:endParaRPr lang="en-CA" sz="1800" b="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tcPr>
                </a:tc>
                <a:extLst>
                  <a:ext uri="{0D108BD9-81ED-4DB2-BD59-A6C34878D82A}">
                    <a16:rowId xmlns:a16="http://schemas.microsoft.com/office/drawing/2014/main" val="3071805221"/>
                  </a:ext>
                </a:extLst>
              </a:tr>
              <a:tr h="613898">
                <a:tc>
                  <a:txBody>
                    <a:bodyPr/>
                    <a:lstStyle/>
                    <a:p>
                      <a:r>
                        <a:rPr lang="en-CA" sz="1800" b="0" kern="1200" dirty="0" smtClean="0">
                          <a:solidFill>
                            <a:schemeClr val="tx1"/>
                          </a:solidFill>
                          <a:latin typeface="+mn-lt"/>
                          <a:ea typeface="+mn-ea"/>
                          <a:cs typeface="+mn-cs"/>
                        </a:rPr>
                        <a:t>Carbon Savings Accounts</a:t>
                      </a:r>
                      <a:endParaRPr lang="en-CA" sz="1800" b="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alpha val="20000"/>
                      </a:schemeClr>
                    </a:solidFill>
                  </a:tcPr>
                </a:tc>
                <a:tc>
                  <a:txBody>
                    <a:bodyPr/>
                    <a:lstStyle/>
                    <a:p>
                      <a:r>
                        <a:rPr lang="en-CA" sz="1800" kern="1200" dirty="0" smtClean="0">
                          <a:solidFill>
                            <a:schemeClr val="tx1"/>
                          </a:solidFill>
                          <a:latin typeface="+mn-lt"/>
                          <a:ea typeface="+mn-ea"/>
                          <a:cs typeface="+mn-cs"/>
                        </a:rPr>
                        <a:t>A series of short, five-year </a:t>
                      </a:r>
                      <a:r>
                        <a:rPr lang="en-CA" sz="1800" kern="1200" baseline="0" dirty="0" smtClean="0">
                          <a:solidFill>
                            <a:schemeClr val="tx1"/>
                          </a:solidFill>
                          <a:latin typeface="+mn-lt"/>
                          <a:ea typeface="+mn-ea"/>
                          <a:cs typeface="+mn-cs"/>
                        </a:rPr>
                        <a:t>accounts that will bend the carbon curve down in a transparent, meaningful way. </a:t>
                      </a:r>
                      <a:endParaRPr lang="en-CA" sz="180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185937415"/>
                  </a:ext>
                </a:extLst>
              </a:tr>
              <a:tr h="613898">
                <a:tc>
                  <a:txBody>
                    <a:bodyPr/>
                    <a:lstStyle/>
                    <a:p>
                      <a:pPr marL="0" algn="l" defTabSz="914400" rtl="0" eaLnBrk="1" latinLnBrk="0" hangingPunct="1"/>
                      <a:r>
                        <a:rPr lang="en-CA" sz="1800" b="0" kern="1200" dirty="0" smtClean="0">
                          <a:solidFill>
                            <a:schemeClr val="tx1"/>
                          </a:solidFill>
                          <a:latin typeface="+mn-lt"/>
                          <a:ea typeface="+mn-ea"/>
                          <a:cs typeface="+mn-cs"/>
                        </a:rPr>
                        <a:t>Sectors &amp; Communities</a:t>
                      </a:r>
                      <a:endParaRPr lang="en-CA" sz="1800" b="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tcPr>
                </a:tc>
                <a:tc>
                  <a:txBody>
                    <a:bodyPr/>
                    <a:lstStyle/>
                    <a:p>
                      <a:r>
                        <a:rPr lang="en-CA" dirty="0" smtClean="0"/>
                        <a:t>Working collaboratively</a:t>
                      </a:r>
                      <a:r>
                        <a:rPr lang="en-CA" baseline="0" dirty="0" smtClean="0"/>
                        <a:t> with key economic sectors and communities to deliver on Manitoba’s Climate and Green Plan.</a:t>
                      </a:r>
                      <a:endParaRPr lang="en-CA" dirty="0"/>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tcPr>
                </a:tc>
                <a:extLst>
                  <a:ext uri="{0D108BD9-81ED-4DB2-BD59-A6C34878D82A}">
                    <a16:rowId xmlns:a16="http://schemas.microsoft.com/office/drawing/2014/main" val="214324450"/>
                  </a:ext>
                </a:extLst>
              </a:tr>
              <a:tr h="613898">
                <a:tc>
                  <a:txBody>
                    <a:bodyPr/>
                    <a:lstStyle/>
                    <a:p>
                      <a:pPr marL="0" algn="l" defTabSz="914400" rtl="0" eaLnBrk="1" latinLnBrk="0" hangingPunct="1"/>
                      <a:r>
                        <a:rPr lang="en-CA" sz="1800" b="0" kern="1200" dirty="0" smtClean="0">
                          <a:solidFill>
                            <a:schemeClr val="tx1"/>
                          </a:solidFill>
                          <a:latin typeface="+mn-lt"/>
                          <a:ea typeface="+mn-ea"/>
                          <a:cs typeface="+mn-cs"/>
                        </a:rPr>
                        <a:t>Measuring Results</a:t>
                      </a:r>
                      <a:endParaRPr lang="en-CA" sz="1800" b="0" kern="1200" dirty="0">
                        <a:solidFill>
                          <a:schemeClr val="tx1"/>
                        </a:solidFill>
                        <a:latin typeface="+mn-lt"/>
                        <a:ea typeface="+mn-ea"/>
                        <a:cs typeface="+mn-cs"/>
                      </a:endParaRPr>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alpha val="20000"/>
                      </a:schemeClr>
                    </a:solidFill>
                  </a:tcPr>
                </a:tc>
                <a:tc>
                  <a:txBody>
                    <a:bodyPr/>
                    <a:lstStyle/>
                    <a:p>
                      <a:r>
                        <a:rPr lang="en-CA" dirty="0" smtClean="0"/>
                        <a:t>Establishing indicators to measure, report, and verify our progress. </a:t>
                      </a:r>
                      <a:endParaRPr lang="en-CA" dirty="0"/>
                    </a:p>
                  </a:txBody>
                  <a:tcPr>
                    <a:lnT w="19050" cap="flat" cmpd="sng" algn="ctr">
                      <a:solidFill>
                        <a:srgbClr val="712D82"/>
                      </a:solidFill>
                      <a:prstDash val="solid"/>
                      <a:round/>
                      <a:headEnd type="none" w="med" len="med"/>
                      <a:tailEnd type="none" w="med" len="med"/>
                    </a:lnT>
                    <a:lnB w="19050" cap="flat" cmpd="sng" algn="ctr">
                      <a:solidFill>
                        <a:srgbClr val="712D82"/>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251377459"/>
                  </a:ext>
                </a:extLst>
              </a:tr>
            </a:tbl>
          </a:graphicData>
        </a:graphic>
      </p:graphicFrame>
      <p:pic>
        <p:nvPicPr>
          <p:cNvPr id="4" name="Picture 3"/>
          <p:cNvPicPr>
            <a:picLocks noChangeAspect="1"/>
          </p:cNvPicPr>
          <p:nvPr/>
        </p:nvPicPr>
        <p:blipFill rotWithShape="1">
          <a:blip r:embed="rId3"/>
          <a:srcRect l="13933" t="50224" r="11742" b="29901"/>
          <a:stretch/>
        </p:blipFill>
        <p:spPr>
          <a:xfrm>
            <a:off x="924674" y="1510748"/>
            <a:ext cx="7623426" cy="1427662"/>
          </a:xfrm>
          <a:prstGeom prst="rect">
            <a:avLst/>
          </a:prstGeom>
        </p:spPr>
      </p:pic>
    </p:spTree>
    <p:extLst>
      <p:ext uri="{BB962C8B-B14F-4D97-AF65-F5344CB8AC3E}">
        <p14:creationId xmlns:p14="http://schemas.microsoft.com/office/powerpoint/2010/main" val="172437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B_Climate_and_Green_Plan_2017_PPT_Cover_End_tk1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902048" y="3140766"/>
            <a:ext cx="7339904" cy="824947"/>
          </a:xfrm>
        </p:spPr>
        <p:txBody>
          <a:bodyPr>
            <a:normAutofit/>
          </a:bodyPr>
          <a:lstStyle/>
          <a:p>
            <a:pPr algn="ctr"/>
            <a:r>
              <a:rPr lang="en-CA" sz="4800" dirty="0" smtClean="0">
                <a:solidFill>
                  <a:schemeClr val="bg1"/>
                </a:solidFill>
              </a:rPr>
              <a:t>Continue onto Pillars</a:t>
            </a:r>
            <a:endParaRPr lang="en-CA" sz="4800" dirty="0">
              <a:solidFill>
                <a:schemeClr val="bg1"/>
              </a:solidFill>
            </a:endParaRPr>
          </a:p>
          <a:p>
            <a:endParaRPr lang="en-CA" sz="3200" dirty="0"/>
          </a:p>
        </p:txBody>
      </p:sp>
    </p:spTree>
    <p:extLst>
      <p:ext uri="{BB962C8B-B14F-4D97-AF65-F5344CB8AC3E}">
        <p14:creationId xmlns:p14="http://schemas.microsoft.com/office/powerpoint/2010/main" val="2202505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515BBDBA5E454C8AE78EDB4D40C454" ma:contentTypeVersion="0" ma:contentTypeDescription="Create a new document." ma:contentTypeScope="" ma:versionID="b4564238d6a9bbe8fa871bdb476f8883">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46853A-A135-4F0D-9D47-A5E5F43C1C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A1C98F1-302E-4A8D-BBD0-397D3B200AAD}">
  <ds:schemaRefs>
    <ds:schemaRef ds:uri="http://purl.org/dc/elements/1.1/"/>
    <ds:schemaRef ds:uri="http://www.w3.org/XML/1998/namespace"/>
    <ds:schemaRef ds:uri="http://purl.org/dc/term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A01E9FA-0072-4852-99E8-588FB958C1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1232</TotalTime>
  <Words>560</Words>
  <Application>Microsoft Office PowerPoint</Application>
  <PresentationFormat>On-screen Show (4:3)</PresentationFormat>
  <Paragraphs>71</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Lucida Grande</vt:lpstr>
      <vt:lpstr>Office Theme</vt:lpstr>
      <vt:lpstr>Climate and Green Plan Town Hall Toolkit</vt:lpstr>
      <vt:lpstr>The Strategic Framework</vt:lpstr>
      <vt:lpstr>Foundations</vt:lpstr>
      <vt:lpstr>Implementation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Chudobiak</dc:creator>
  <cp:lastModifiedBy>TWilliams</cp:lastModifiedBy>
  <cp:revision>82</cp:revision>
  <dcterms:created xsi:type="dcterms:W3CDTF">2017-08-08T13:18:53Z</dcterms:created>
  <dcterms:modified xsi:type="dcterms:W3CDTF">2017-11-17T17:10:05Z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0x01010029515BBDBA5E454C8AE78EDB4D40C454</vt:lpwstr>
  </property>
</Properties>
</file>