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256" r:id="rId5"/>
    <p:sldId id="274" r:id="rId6"/>
    <p:sldId id="263" r:id="rId7"/>
    <p:sldId id="270" r:id="rId8"/>
    <p:sldId id="269" r:id="rId9"/>
    <p:sldId id="271" r:id="rId10"/>
    <p:sldId id="266" r:id="rId11"/>
    <p:sldId id="272" r:id="rId12"/>
    <p:sldId id="273" r:id="rId13"/>
  </p:sldIdLst>
  <p:sldSz cx="9144000" cy="6858000" type="screen4x3"/>
  <p:notesSz cx="7010400" cy="92964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Santina (HSAL)" initials="LS(" lastIdx="7" clrIdx="0">
    <p:extLst>
      <p:ext uri="{19B8F6BF-5375-455C-9EA6-DF929625EA0E}">
        <p15:presenceInfo xmlns:p15="http://schemas.microsoft.com/office/powerpoint/2012/main" userId="S-1-5-21-271331182-1959533904-1735737224-2180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autoAdjust="0"/>
    <p:restoredTop sz="94322" autoAdjust="0"/>
  </p:normalViewPr>
  <p:slideViewPr>
    <p:cSldViewPr snapToGrid="0">
      <p:cViewPr>
        <p:scale>
          <a:sx n="110" d="100"/>
          <a:sy n="110" d="100"/>
        </p:scale>
        <p:origin x="182" y="-94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6169BC4-A341-498F-ACCD-FF2F56F1C5E5}" type="datetimeFigureOut">
              <a:rPr lang="en-CA" smtClean="0"/>
              <a:t>2022-11-21</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13758B4-7B18-4745-9C8A-D4E247718DB5}" type="slidenum">
              <a:rPr lang="en-CA" smtClean="0"/>
              <a:t>‹#›</a:t>
            </a:fld>
            <a:endParaRPr lang="en-CA"/>
          </a:p>
        </p:txBody>
      </p:sp>
    </p:spTree>
    <p:extLst>
      <p:ext uri="{BB962C8B-B14F-4D97-AF65-F5344CB8AC3E}">
        <p14:creationId xmlns:p14="http://schemas.microsoft.com/office/powerpoint/2010/main" val="11267860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0938E0B-1240-4283-A003-D06F10FFD1BB}" type="datetimeFigureOut">
              <a:rPr lang="en-CA" smtClean="0"/>
              <a:t>2022-11-21</a:t>
            </a:fld>
            <a:endParaRPr lang="en-CA"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CA"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2FC9239-B063-489D-B673-6DF0ED5C8AB8}" type="slidenum">
              <a:rPr lang="en-CA" smtClean="0"/>
              <a:t>‹#›</a:t>
            </a:fld>
            <a:endParaRPr lang="en-CA" dirty="0"/>
          </a:p>
        </p:txBody>
      </p:sp>
    </p:spTree>
    <p:extLst>
      <p:ext uri="{BB962C8B-B14F-4D97-AF65-F5344CB8AC3E}">
        <p14:creationId xmlns:p14="http://schemas.microsoft.com/office/powerpoint/2010/main" val="2476480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GovMB_TitlePage_Nov 2016_FINAL.jpg"/>
          <p:cNvPicPr>
            <a:picLocks noChangeAspect="1"/>
          </p:cNvPicPr>
          <p:nvPr userDrawn="1"/>
        </p:nvPicPr>
        <p:blipFill>
          <a:blip r:embed="rId2" cstate="print"/>
          <a:stretch>
            <a:fillRect/>
          </a:stretch>
        </p:blipFill>
        <p:spPr>
          <a:xfrm>
            <a:off x="0" y="0"/>
            <a:ext cx="9144000" cy="6858000"/>
          </a:xfrm>
          <a:prstGeom prst="rect">
            <a:avLst/>
          </a:prstGeom>
        </p:spPr>
      </p:pic>
      <p:sp>
        <p:nvSpPr>
          <p:cNvPr id="3080" name="Rectangle 8"/>
          <p:cNvSpPr>
            <a:spLocks noGrp="1" noChangeArrowheads="1"/>
          </p:cNvSpPr>
          <p:nvPr>
            <p:ph type="ctrTitle"/>
          </p:nvPr>
        </p:nvSpPr>
        <p:spPr>
          <a:xfrm>
            <a:off x="1139686" y="1025181"/>
            <a:ext cx="7275444" cy="1731272"/>
          </a:xfrm>
        </p:spPr>
        <p:txBody>
          <a:bodyPr/>
          <a:lstStyle>
            <a:lvl1pPr marL="0" marR="0" indent="0" algn="l" defTabSz="914400" rtl="0" eaLnBrk="1" fontAlgn="base" latinLnBrk="0" hangingPunct="1">
              <a:lnSpc>
                <a:spcPct val="100000"/>
              </a:lnSpc>
              <a:spcBef>
                <a:spcPct val="0"/>
              </a:spcBef>
              <a:spcAft>
                <a:spcPct val="0"/>
              </a:spcAft>
              <a:buClrTx/>
              <a:buSzTx/>
              <a:buFontTx/>
              <a:buNone/>
              <a:tabLst/>
              <a:defRPr sz="4400"/>
            </a:lvl1pPr>
          </a:lstStyle>
          <a:p>
            <a:pPr>
              <a:spcBef>
                <a:spcPct val="50000"/>
              </a:spcBef>
            </a:pPr>
            <a:r>
              <a:rPr lang="en-US" dirty="0"/>
              <a:t>Click to edit Master title style</a:t>
            </a:r>
            <a:endParaRPr lang="en-CA" dirty="0"/>
          </a:p>
        </p:txBody>
      </p:sp>
      <p:sp>
        <p:nvSpPr>
          <p:cNvPr id="3081" name="Rectangle 9"/>
          <p:cNvSpPr>
            <a:spLocks noGrp="1" noChangeArrowheads="1"/>
          </p:cNvSpPr>
          <p:nvPr>
            <p:ph type="subTitle" idx="1"/>
          </p:nvPr>
        </p:nvSpPr>
        <p:spPr>
          <a:xfrm>
            <a:off x="1139686" y="3670852"/>
            <a:ext cx="6096000" cy="1406525"/>
          </a:xfrm>
        </p:spPr>
        <p:txBody>
          <a:bodyPr/>
          <a:lstStyle>
            <a:lvl1pPr marL="0" indent="0">
              <a:buFontTx/>
              <a:buNone/>
              <a:defRPr/>
            </a:lvl1pPr>
          </a:lstStyle>
          <a:p>
            <a:r>
              <a:rPr lang="en-US" dirty="0"/>
              <a:t>Click to edit Master subtitle style</a:t>
            </a:r>
            <a:endParaRPr lang="en-CA" dirty="0"/>
          </a:p>
        </p:txBody>
      </p:sp>
      <p:sp>
        <p:nvSpPr>
          <p:cNvPr id="7" name="TextBox 6"/>
          <p:cNvSpPr txBox="1"/>
          <p:nvPr userDrawn="1"/>
        </p:nvSpPr>
        <p:spPr>
          <a:xfrm>
            <a:off x="1113182" y="2862470"/>
            <a:ext cx="7341704" cy="523220"/>
          </a:xfrm>
          <a:prstGeom prst="rect">
            <a:avLst/>
          </a:prstGeom>
          <a:noFill/>
        </p:spPr>
        <p:txBody>
          <a:bodyPr wrap="square" rtlCol="0">
            <a:spAutoFit/>
          </a:bodyPr>
          <a:lstStyle/>
          <a:p>
            <a:r>
              <a:rPr lang="en-CA" sz="2800" b="1" kern="4000" spc="100" baseline="0" dirty="0"/>
              <a:t>. . . . . . . . . . . . . . . . . . . . . . . . . . . . . . . </a:t>
            </a:r>
            <a:endParaRPr lang="en-CA" sz="2800" kern="4000" spc="100" baseline="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1463" y="758825"/>
            <a:ext cx="2058987" cy="57658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44500" y="758825"/>
            <a:ext cx="6024563" cy="5765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9356" y="1076873"/>
            <a:ext cx="8024743" cy="1143000"/>
          </a:xfrm>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0850" y="2149475"/>
            <a:ext cx="4038600" cy="4375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1850" y="2149475"/>
            <a:ext cx="4038600" cy="4375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GovMB_Text Page_Nov 2014_2.jpg"/>
          <p:cNvPicPr>
            <a:picLocks noChangeAspect="1"/>
          </p:cNvPicPr>
          <p:nvPr userDrawn="1"/>
        </p:nvPicPr>
        <p:blipFill>
          <a:blip r:embed="rId13" cstate="print"/>
          <a:stretch>
            <a:fillRect/>
          </a:stretch>
        </p:blipFill>
        <p:spPr>
          <a:xfrm>
            <a:off x="0" y="0"/>
            <a:ext cx="9144000" cy="6858000"/>
          </a:xfrm>
          <a:prstGeom prst="rect">
            <a:avLst/>
          </a:prstGeom>
        </p:spPr>
      </p:pic>
      <p:sp>
        <p:nvSpPr>
          <p:cNvPr id="1026" name="Rectangle 2"/>
          <p:cNvSpPr>
            <a:spLocks noGrp="1" noChangeArrowheads="1"/>
          </p:cNvSpPr>
          <p:nvPr>
            <p:ph type="title"/>
          </p:nvPr>
        </p:nvSpPr>
        <p:spPr bwMode="auto">
          <a:xfrm>
            <a:off x="649356" y="944353"/>
            <a:ext cx="8024743"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CA" dirty="0"/>
          </a:p>
        </p:txBody>
      </p:sp>
      <p:sp>
        <p:nvSpPr>
          <p:cNvPr id="1027" name="Rectangle 3"/>
          <p:cNvSpPr>
            <a:spLocks noGrp="1" noChangeArrowheads="1"/>
          </p:cNvSpPr>
          <p:nvPr>
            <p:ph type="body" idx="1"/>
          </p:nvPr>
        </p:nvSpPr>
        <p:spPr bwMode="auto">
          <a:xfrm>
            <a:off x="649356" y="2308499"/>
            <a:ext cx="8031093" cy="4375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hyperlink" Target="https://sharedhealthmb.ca/files/standard-operating-procedure-disinfecting-eye.pdf" TargetMode="External"/><Relationship Id="rId5" Type="http://schemas.openxmlformats.org/officeDocument/2006/relationships/hyperlink" Target="https://sharedhealthmb.ca/files/extended-use-of-face-masks.pdf" TargetMode="External"/><Relationship Id="rId4" Type="http://schemas.openxmlformats.org/officeDocument/2006/relationships/hyperlink" Target="https://sharedhealthmb.ca/files/ppe-provincial-requirements-ltc.pdf" TargetMode="Externa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hyperlink" Target="https://sharedhealthmb.ca/files/standard-operating-procedure-disinfecting-eye.pdf" TargetMode="External"/><Relationship Id="rId5" Type="http://schemas.openxmlformats.org/officeDocument/2006/relationships/hyperlink" Target="https://sharedhealthmb.ca/files/extended-use-of-face-masks.pdf" TargetMode="External"/><Relationship Id="rId4" Type="http://schemas.openxmlformats.org/officeDocument/2006/relationships/hyperlink" Target="https://www.gov.mb.ca/covid19/resources/masks.fr.html" TargetMode="Externa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hyperlink" Target="https://sharedhealthmb.ca/files/standard-operating-procedure-disinfecting-eye.pdf" TargetMode="External"/><Relationship Id="rId5" Type="http://schemas.openxmlformats.org/officeDocument/2006/relationships/hyperlink" Target="https://sharedhealthmb.ca/files/extended-use-of-face-masks.pdf" TargetMode="External"/><Relationship Id="rId4" Type="http://schemas.openxmlformats.org/officeDocument/2006/relationships/hyperlink" Target="https://www.gov.mb.ca/covid19/resources/masks.fr.html" TargetMode="Externa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hyperlink" Target="https://sharedhealthmb.ca/files/standard-operating-procedure-disinfecting-eye.pdf" TargetMode="External"/><Relationship Id="rId5" Type="http://schemas.openxmlformats.org/officeDocument/2006/relationships/hyperlink" Target="https://sharedhealthmb.ca/files/extended-use-of-face-masks.pdf" TargetMode="External"/><Relationship Id="rId4" Type="http://schemas.openxmlformats.org/officeDocument/2006/relationships/hyperlink" Target="https://www.gov.mb.ca/covid19/resources/masks.fr.html" TargetMode="Externa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hyperlink" Target="https://sharedhealthmb.ca/files/extended-use-of-face-masks.pdf" TargetMode="External"/><Relationship Id="rId4" Type="http://schemas.openxmlformats.org/officeDocument/2006/relationships/hyperlink" Target="https://www.gov.mb.ca/covid19/resources/masks.fr.html" TargetMode="Externa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hyperlink" Target="https://sharedhealthmb.ca/files/extended-use-of-face-masks.pdf" TargetMode="External"/><Relationship Id="rId4" Type="http://schemas.openxmlformats.org/officeDocument/2006/relationships/hyperlink" Target="https://www.gov.mb.ca/covid19/resources/masks.fr.html" TargetMode="Externa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hyperlink" Target="https://sharedhealthmb.ca/files/standard-operating-procedure-disinfecting-eye.pdf" TargetMode="External"/><Relationship Id="rId5" Type="http://schemas.openxmlformats.org/officeDocument/2006/relationships/hyperlink" Target="https://sharedhealthmb.ca/files/extended-use-of-face-masks.pdf" TargetMode="External"/><Relationship Id="rId4" Type="http://schemas.openxmlformats.org/officeDocument/2006/relationships/hyperlink" Target="https://www.gov.mb.ca/covid19/resources/masks.f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custDataLst>
              <p:tags r:id="rId1"/>
            </p:custDataLst>
          </p:nvPr>
        </p:nvSpPr>
        <p:spPr>
          <a:xfrm>
            <a:off x="526473" y="637308"/>
            <a:ext cx="8506691" cy="2563091"/>
          </a:xfrm>
        </p:spPr>
        <p:txBody>
          <a:bodyPr/>
          <a:lstStyle/>
          <a:p>
            <a:pPr algn="ctr"/>
            <a:r>
              <a:rPr lang="fr-CA"/>
              <a:t> Recommandations sur le port du masque et de l'équipement de protection individuelle (EPI)</a:t>
            </a:r>
            <a:r>
              <a:rPr lang="fr-CA">
                <a:solidFill>
                  <a:schemeClr val="tx1"/>
                </a:solidFill>
              </a:rPr>
              <a:t>  </a:t>
            </a:r>
            <a:r>
              <a:rPr lang="fr-CA"/>
              <a:t/>
            </a:r>
            <a:br>
              <a:rPr lang="fr-CA"/>
            </a:br>
            <a:endParaRPr lang="fr-CA"/>
          </a:p>
        </p:txBody>
      </p:sp>
      <p:sp>
        <p:nvSpPr>
          <p:cNvPr id="2053" name="Rectangle 5"/>
          <p:cNvSpPr>
            <a:spLocks noGrp="1" noChangeArrowheads="1"/>
          </p:cNvSpPr>
          <p:nvPr>
            <p:ph type="subTitle" idx="1"/>
            <p:custDataLst>
              <p:tags r:id="rId2"/>
            </p:custDataLst>
          </p:nvPr>
        </p:nvSpPr>
        <p:spPr>
          <a:xfrm>
            <a:off x="526473" y="3491346"/>
            <a:ext cx="8506691" cy="3260436"/>
          </a:xfrm>
        </p:spPr>
        <p:txBody>
          <a:bodyPr/>
          <a:lstStyle/>
          <a:p>
            <a:pPr algn="ctr"/>
            <a:r>
              <a:rPr lang="fr-CA" sz="4400" dirty="0"/>
              <a:t>MINISTÈRE DES FAMILLES </a:t>
            </a:r>
          </a:p>
          <a:p>
            <a:pPr algn="ctr"/>
            <a:endParaRPr lang="en-US" sz="4400" dirty="0"/>
          </a:p>
          <a:p>
            <a:pPr algn="ctr"/>
            <a:endParaRPr lang="en-US" sz="4400" dirty="0"/>
          </a:p>
          <a:p>
            <a:endParaRPr lang="en-US" sz="1000" dirty="0">
              <a:solidFill>
                <a:srgbClr val="FF0000"/>
              </a:solidFill>
            </a:endParaRPr>
          </a:p>
          <a:p>
            <a:endParaRPr lang="en-US" sz="1000" dirty="0">
              <a:solidFill>
                <a:srgbClr val="FF0000"/>
              </a:solidFill>
            </a:endParaRPr>
          </a:p>
          <a:p>
            <a:endParaRPr lang="en-US" sz="1000" dirty="0">
              <a:solidFill>
                <a:srgbClr val="FF0000"/>
              </a:solidFill>
            </a:endParaRPr>
          </a:p>
          <a:p>
            <a:endParaRPr lang="en-US" sz="1000" dirty="0">
              <a:solidFill>
                <a:srgbClr val="FF0000"/>
              </a:solidFill>
            </a:endParaRPr>
          </a:p>
          <a:p>
            <a:r>
              <a:rPr lang="fr-CA" sz="1000" dirty="0"/>
              <a:t>13 au 22 octobre </a:t>
            </a:r>
          </a:p>
          <a:p>
            <a:endParaRPr lang="en-US" sz="1000" dirty="0">
              <a:solidFill>
                <a:srgbClr val="FF0000"/>
              </a:solidFill>
            </a:endParaRPr>
          </a:p>
          <a:p>
            <a:endParaRPr lang="en-US" sz="1000" dirty="0">
              <a:solidFill>
                <a:srgbClr val="FF0000"/>
              </a:solidFill>
            </a:endParaRPr>
          </a:p>
          <a:p>
            <a:r>
              <a:rPr lang="fr-CA" sz="4400"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47485" y="629266"/>
            <a:ext cx="8790038" cy="1170037"/>
          </a:xfrm>
        </p:spPr>
        <p:txBody>
          <a:bodyPr/>
          <a:lstStyle/>
          <a:p>
            <a:pPr algn="ctr"/>
            <a:r>
              <a:rPr lang="fr-CA">
                <a:solidFill>
                  <a:schemeClr val="tx1"/>
                </a:solidFill>
              </a:rPr>
              <a:t>Orientation de la Santé publique</a:t>
            </a:r>
          </a:p>
        </p:txBody>
      </p:sp>
      <p:sp>
        <p:nvSpPr>
          <p:cNvPr id="3" name="Content Placeholder 2"/>
          <p:cNvSpPr>
            <a:spLocks noGrp="1"/>
          </p:cNvSpPr>
          <p:nvPr>
            <p:ph idx="1"/>
            <p:custDataLst>
              <p:tags r:id="rId2"/>
            </p:custDataLst>
          </p:nvPr>
        </p:nvSpPr>
        <p:spPr>
          <a:xfrm>
            <a:off x="147485" y="1592826"/>
            <a:ext cx="8658187" cy="5265174"/>
          </a:xfrm>
        </p:spPr>
        <p:txBody>
          <a:bodyPr/>
          <a:lstStyle/>
          <a:p>
            <a:r>
              <a:rPr lang="fr-CA" sz="1800" dirty="0"/>
              <a:t>Ceci est une orientation de la Santé publique du Manitoba en matière de prévention et de contrôle des infections à l’intention du personnel du gouvernement du Manitoba et des organismes subventionnés concernant la gestion de la COVID-19 et la protection contre cette infection.  </a:t>
            </a:r>
          </a:p>
          <a:p>
            <a:r>
              <a:rPr lang="fr-CA" sz="1800" dirty="0"/>
              <a:t>Les renseignements contenus dans cette orientation étaient à jour au moment où elle a été formulée. Les connaissances scientifiques et la technologie sont en constante évolution. Cette orientation sera révisée au besoin si des changements sont apportés à la directive de la Santé publique à la lumière de l’information tirée de l’expérience acquise et des progrès accomplis dans le domaine. </a:t>
            </a:r>
          </a:p>
          <a:p>
            <a:r>
              <a:rPr lang="fr-CA" sz="1800" dirty="0"/>
              <a:t>La Santé publique encourage les ministères du gouvernement du Manitoba à se conformer à cette orientation, afin de garantir une prévention optimale de la transmission de la COVID-19 et d’autres maladies transmissibles.  </a:t>
            </a:r>
          </a:p>
          <a:p>
            <a:r>
              <a:rPr lang="fr-CA" sz="1800" dirty="0"/>
              <a:t>Les ministères pourront obtenir de </a:t>
            </a:r>
            <a:r>
              <a:rPr lang="fr-CA" sz="1800" dirty="0" smtClean="0"/>
              <a:t>l’équipement </a:t>
            </a:r>
            <a:r>
              <a:rPr lang="fr-CA" sz="1800" dirty="0"/>
              <a:t>de protection </a:t>
            </a:r>
            <a:r>
              <a:rPr lang="fr-CA" sz="1800" dirty="0" smtClean="0"/>
              <a:t>individuelle (EPI) </a:t>
            </a:r>
            <a:r>
              <a:rPr lang="fr-CA" sz="1800" dirty="0"/>
              <a:t>auprès de l’Organisme chargé de la distribution du matériel en se fiant à ces tableaux. Si des ministères souhaitent avoir plus d’EPI que ce qui est indiqué ici, d’autres mesures devront être prises pour obtenir les approbations nécessaires. </a:t>
            </a:r>
          </a:p>
          <a:p>
            <a:pPr marL="0" indent="0">
              <a:buNone/>
            </a:pPr>
            <a:r>
              <a:rPr lang="fr-CA" sz="1000" dirty="0"/>
              <a:t>13 au 22 octobre </a:t>
            </a:r>
          </a:p>
          <a:p>
            <a:endParaRPr lang="en-CA" sz="2000" dirty="0">
              <a:solidFill>
                <a:srgbClr val="FF0000"/>
              </a:solidFill>
            </a:endParaRPr>
          </a:p>
          <a:p>
            <a:endParaRPr lang="en-CA" sz="2000" dirty="0">
              <a:solidFill>
                <a:srgbClr val="FF0000"/>
              </a:solidFill>
            </a:endParaRPr>
          </a:p>
          <a:p>
            <a:pPr marL="0" indent="0">
              <a:buNone/>
            </a:pPr>
            <a:endParaRPr lang="en-CA" sz="2000" dirty="0">
              <a:solidFill>
                <a:srgbClr val="FF0000"/>
              </a:solidFill>
            </a:endParaRPr>
          </a:p>
          <a:p>
            <a:pPr marL="0" indent="0">
              <a:buNone/>
            </a:pPr>
            <a:endParaRPr lang="en-CA" sz="1200" dirty="0">
              <a:solidFill>
                <a:srgbClr val="FF0000"/>
              </a:solidFill>
            </a:endParaRPr>
          </a:p>
        </p:txBody>
      </p:sp>
    </p:spTree>
    <p:extLst>
      <p:ext uri="{BB962C8B-B14F-4D97-AF65-F5344CB8AC3E}">
        <p14:creationId xmlns:p14="http://schemas.microsoft.com/office/powerpoint/2010/main" val="3115310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1708" y="375491"/>
            <a:ext cx="9143998" cy="1184861"/>
          </a:xfrm>
        </p:spPr>
        <p:txBody>
          <a:bodyPr/>
          <a:lstStyle/>
          <a:p>
            <a:pPr algn="ctr"/>
            <a:r>
              <a:rPr lang="fr-CA" sz="1800" dirty="0"/>
              <a:t>Centre manitobain de développement et Services d'intégration communautaire des personnes handicapées (foyers de groupe avec personnel de quart)</a:t>
            </a:r>
          </a:p>
        </p:txBody>
      </p:sp>
      <p:graphicFrame>
        <p:nvGraphicFramePr>
          <p:cNvPr id="3" name="object 3"/>
          <p:cNvGraphicFramePr>
            <a:graphicFrameLocks noGrp="1"/>
          </p:cNvGraphicFramePr>
          <p:nvPr>
            <p:custDataLst>
              <p:tags r:id="rId2"/>
            </p:custDataLst>
            <p:extLst>
              <p:ext uri="{D42A27DB-BD31-4B8C-83A1-F6EECF244321}">
                <p14:modId xmlns:p14="http://schemas.microsoft.com/office/powerpoint/2010/main" val="236147628"/>
              </p:ext>
            </p:extLst>
          </p:nvPr>
        </p:nvGraphicFramePr>
        <p:xfrm>
          <a:off x="8626" y="1415143"/>
          <a:ext cx="9135373" cy="7183677"/>
        </p:xfrm>
        <a:graphic>
          <a:graphicData uri="http://schemas.openxmlformats.org/drawingml/2006/table">
            <a:tbl>
              <a:tblPr/>
              <a:tblGrid>
                <a:gridCol w="1144313">
                  <a:extLst>
                    <a:ext uri="{9D8B030D-6E8A-4147-A177-3AD203B41FA5}">
                      <a16:colId xmlns:a16="http://schemas.microsoft.com/office/drawing/2014/main" val="20000"/>
                    </a:ext>
                  </a:extLst>
                </a:gridCol>
                <a:gridCol w="1317195">
                  <a:extLst>
                    <a:ext uri="{9D8B030D-6E8A-4147-A177-3AD203B41FA5}">
                      <a16:colId xmlns:a16="http://schemas.microsoft.com/office/drawing/2014/main" val="20001"/>
                    </a:ext>
                  </a:extLst>
                </a:gridCol>
                <a:gridCol w="2218824">
                  <a:extLst>
                    <a:ext uri="{9D8B030D-6E8A-4147-A177-3AD203B41FA5}">
                      <a16:colId xmlns:a16="http://schemas.microsoft.com/office/drawing/2014/main" val="20002"/>
                    </a:ext>
                  </a:extLst>
                </a:gridCol>
                <a:gridCol w="4455041">
                  <a:extLst>
                    <a:ext uri="{9D8B030D-6E8A-4147-A177-3AD203B41FA5}">
                      <a16:colId xmlns:a16="http://schemas.microsoft.com/office/drawing/2014/main" val="20003"/>
                    </a:ext>
                  </a:extLst>
                </a:gridCol>
              </a:tblGrid>
              <a:tr h="234237">
                <a:tc>
                  <a:txBody>
                    <a:bodyPr/>
                    <a:lstStyle>
                      <a:lvl1pPr marL="84138">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84138" marR="0" lvl="0" indent="0" algn="ctr" defTabSz="914400" rtl="0" eaLnBrk="1" fontAlgn="base" latinLnBrk="0" hangingPunct="1">
                        <a:lnSpc>
                          <a:spcPct val="100000"/>
                        </a:lnSpc>
                        <a:spcBef>
                          <a:spcPts val="225"/>
                        </a:spcBef>
                        <a:spcAft>
                          <a:spcPct val="0"/>
                        </a:spcAft>
                        <a:buClrTx/>
                        <a:buSzTx/>
                        <a:buFontTx/>
                        <a:buNone/>
                        <a:tabLst/>
                      </a:pPr>
                      <a:r>
                        <a:rPr kumimoji="0" lang="fr-CA" sz="1100" b="1" i="0" u="none" strike="noStrike" cap="none" normalizeH="0" baseline="0">
                          <a:ln>
                            <a:noFill/>
                          </a:ln>
                          <a:solidFill>
                            <a:srgbClr val="FFFFFF"/>
                          </a:solidFill>
                          <a:latin typeface="Arial" charset="0"/>
                          <a:cs typeface="Arial" charset="0"/>
                        </a:rPr>
                        <a:t>Zones</a:t>
                      </a:r>
                    </a:p>
                  </a:txBody>
                  <a:tcPr marL="0" marR="0" marT="23028"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00054"/>
                    </a:solidFill>
                  </a:tcPr>
                </a:tc>
                <a:tc>
                  <a:txBody>
                    <a:bodyPr/>
                    <a:lstStyle>
                      <a:lvl1pPr marL="84138">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84138" marR="0" lvl="0" indent="0" algn="ctr" defTabSz="914400" rtl="0" eaLnBrk="1" fontAlgn="base" latinLnBrk="0" hangingPunct="1">
                        <a:lnSpc>
                          <a:spcPct val="100000"/>
                        </a:lnSpc>
                        <a:spcBef>
                          <a:spcPts val="225"/>
                        </a:spcBef>
                        <a:spcAft>
                          <a:spcPct val="0"/>
                        </a:spcAft>
                        <a:buClrTx/>
                        <a:buSzTx/>
                        <a:buFontTx/>
                        <a:buNone/>
                        <a:tabLst/>
                      </a:pPr>
                      <a:r>
                        <a:rPr kumimoji="0" lang="fr-CA" sz="1100" b="1" i="0" u="none" strike="noStrike" cap="none" normalizeH="0" baseline="0">
                          <a:ln>
                            <a:noFill/>
                          </a:ln>
                          <a:solidFill>
                            <a:srgbClr val="FFFFFF"/>
                          </a:solidFill>
                          <a:latin typeface="Arial" charset="0"/>
                          <a:cs typeface="Arial" charset="0"/>
                        </a:rPr>
                        <a:t>Activité</a:t>
                      </a:r>
                    </a:p>
                  </a:txBody>
                  <a:tcPr marL="0" marR="0" marT="23028"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00054"/>
                    </a:solidFill>
                  </a:tcPr>
                </a:tc>
                <a:tc>
                  <a:txBody>
                    <a:bodyPr/>
                    <a:lstStyle>
                      <a:lvl1pPr marL="84138">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84138" marR="0" lvl="0" indent="0" algn="ctr" defTabSz="914400" rtl="0" eaLnBrk="1" fontAlgn="base" latinLnBrk="0" hangingPunct="1">
                        <a:lnSpc>
                          <a:spcPct val="100000"/>
                        </a:lnSpc>
                        <a:spcBef>
                          <a:spcPts val="225"/>
                        </a:spcBef>
                        <a:spcAft>
                          <a:spcPct val="0"/>
                        </a:spcAft>
                        <a:buClrTx/>
                        <a:buSzTx/>
                        <a:buFontTx/>
                        <a:buNone/>
                        <a:tabLst/>
                      </a:pPr>
                      <a:r>
                        <a:rPr kumimoji="0" lang="fr-CA" sz="1100" b="1" i="0" u="none" strike="noStrike" cap="none" normalizeH="0" baseline="0">
                          <a:ln>
                            <a:noFill/>
                          </a:ln>
                          <a:solidFill>
                            <a:srgbClr val="FFFFFF"/>
                          </a:solidFill>
                          <a:latin typeface="Arial" charset="0"/>
                          <a:cs typeface="Arial" charset="0"/>
                        </a:rPr>
                        <a:t>Masque/EPI</a:t>
                      </a:r>
                    </a:p>
                  </a:txBody>
                  <a:tcPr marL="0" marR="0" marT="23028"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00054"/>
                    </a:solidFill>
                  </a:tcPr>
                </a:tc>
                <a:tc>
                  <a:txBody>
                    <a:bodyPr/>
                    <a:lstStyle>
                      <a:lvl1pPr marL="85725">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85725" marR="0" lvl="0" indent="0" algn="ctr" defTabSz="914400" rtl="0" eaLnBrk="1" fontAlgn="base" latinLnBrk="0" hangingPunct="1">
                        <a:lnSpc>
                          <a:spcPct val="100000"/>
                        </a:lnSpc>
                        <a:spcBef>
                          <a:spcPts val="225"/>
                        </a:spcBef>
                        <a:spcAft>
                          <a:spcPct val="0"/>
                        </a:spcAft>
                        <a:buClrTx/>
                        <a:buSzTx/>
                        <a:buFontTx/>
                        <a:buNone/>
                        <a:tabLst/>
                      </a:pPr>
                      <a:r>
                        <a:rPr kumimoji="0" lang="fr-CA" sz="1100" b="1" i="0" u="none" strike="noStrike" cap="none" normalizeH="0" baseline="0">
                          <a:ln>
                            <a:noFill/>
                          </a:ln>
                          <a:solidFill>
                            <a:srgbClr val="FFFFFF"/>
                          </a:solidFill>
                          <a:latin typeface="Arial" charset="0"/>
                          <a:cs typeface="Arial" charset="0"/>
                        </a:rPr>
                        <a:t>Instructions particulières</a:t>
                      </a:r>
                    </a:p>
                  </a:txBody>
                  <a:tcPr marL="0" marR="0" marT="23028"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00054"/>
                    </a:solidFill>
                  </a:tcPr>
                </a:tc>
                <a:extLst>
                  <a:ext uri="{0D108BD9-81ED-4DB2-BD59-A6C34878D82A}">
                    <a16:rowId xmlns:a16="http://schemas.microsoft.com/office/drawing/2014/main" val="10000"/>
                  </a:ext>
                </a:extLst>
              </a:tr>
              <a:tr h="5203175">
                <a:tc>
                  <a:txBody>
                    <a:bodyPr/>
                    <a:lstStyle>
                      <a:lvl1pPr marL="84138">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1" i="0" u="none" strike="noStrike" cap="none" normalizeH="0" baseline="0" dirty="0">
                          <a:ln>
                            <a:noFill/>
                          </a:ln>
                          <a:solidFill>
                            <a:schemeClr val="tx1"/>
                          </a:solidFill>
                          <a:latin typeface="Arial" charset="0"/>
                          <a:cs typeface="Arial" charset="0"/>
                        </a:rPr>
                        <a:t>Centre manitobain de développement</a:t>
                      </a:r>
                    </a:p>
                    <a:p>
                      <a:pPr marL="61913" marR="0" lvl="0" indent="0" algn="l" defTabSz="914400" rtl="0" eaLnBrk="1" fontAlgn="base" latinLnBrk="0" hangingPunct="1">
                        <a:lnSpc>
                          <a:spcPts val="1100"/>
                        </a:lnSpc>
                        <a:spcBef>
                          <a:spcPct val="0"/>
                        </a:spcBef>
                        <a:spcAft>
                          <a:spcPct val="0"/>
                        </a:spcAft>
                        <a:buClrTx/>
                        <a:buSzTx/>
                        <a:buFontTx/>
                        <a:buNone/>
                        <a:tabLst/>
                        <a:defRPr/>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defRPr/>
                      </a:pPr>
                      <a:r>
                        <a:rPr kumimoji="0" lang="fr-CA" sz="1000" b="1" i="0" u="none" strike="noStrike" cap="none" normalizeH="0" baseline="0" dirty="0">
                          <a:ln>
                            <a:noFill/>
                          </a:ln>
                          <a:solidFill>
                            <a:schemeClr val="tx1"/>
                          </a:solidFill>
                          <a:latin typeface="Arial" charset="0"/>
                          <a:cs typeface="Arial" charset="0"/>
                        </a:rPr>
                        <a:t>Services d'intégration communautaire des personnes handicapées (foyers de groupe avec personnel de quart)</a:t>
                      </a:r>
                    </a:p>
                    <a:p>
                      <a:pPr marL="84138" marR="0" lvl="0" indent="0" algn="l" defTabSz="914400" rtl="0" eaLnBrk="1" fontAlgn="base" latinLnBrk="0" hangingPunct="1">
                        <a:lnSpc>
                          <a:spcPct val="100000"/>
                        </a:lnSpc>
                        <a:spcBef>
                          <a:spcPts val="138"/>
                        </a:spcBef>
                        <a:spcAft>
                          <a:spcPct val="0"/>
                        </a:spcAft>
                        <a:buClrTx/>
                        <a:buSzTx/>
                        <a:buFontTx/>
                        <a:buNone/>
                        <a:tabLst/>
                        <a:defRPr/>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defRPr/>
                      </a:pPr>
                      <a:r>
                        <a:rPr lang="fr-CA" sz="1000" dirty="0">
                          <a:solidFill>
                            <a:schemeClr val="tx1"/>
                          </a:solidFill>
                        </a:rPr>
                        <a:t>13 au 22 octobre </a:t>
                      </a: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txBody>
                  <a:tcPr marL="0" marR="0" marT="14653"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CF6"/>
                    </a:solidFill>
                  </a:tcPr>
                </a:tc>
                <a:tc>
                  <a:txBody>
                    <a:bodyPr/>
                    <a:lstStyle>
                      <a:lvl1pPr marL="61913">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Soutien aux clients</a:t>
                      </a:r>
                    </a:p>
                    <a:p>
                      <a:pPr marL="61913" marR="0" lvl="0" indent="0" algn="l" defTabSz="914400" rtl="0" eaLnBrk="1" fontAlgn="base" latinLnBrk="0" hangingPunct="1">
                        <a:lnSpc>
                          <a:spcPct val="1000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Soins aux clients</a:t>
                      </a: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213"/>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213"/>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CF6"/>
                    </a:solidFill>
                  </a:tcPr>
                </a:tc>
                <a:tc>
                  <a:txBody>
                    <a:bodyPr/>
                    <a:lstStyle>
                      <a:lvl1pPr marL="61913">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Masque médical</a:t>
                      </a: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Protection oculaire </a:t>
                      </a: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Blouse (selon les besoins)</a:t>
                      </a: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Gants (selon les besoins)</a:t>
                      </a: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Masque N95 ajusté (selon les besoins)  </a:t>
                      </a: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rgbClr val="FF0000"/>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CF6"/>
                    </a:solidFill>
                  </a:tcPr>
                </a:tc>
                <a:tc>
                  <a:txBody>
                    <a:bodyPr/>
                    <a:lstStyle>
                      <a:lvl1pPr marL="61913">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61913" marR="0" lvl="0" indent="0" algn="l" defTabSz="914400" rtl="0" eaLnBrk="1" fontAlgn="base" latinLnBrk="0" hangingPunct="1">
                        <a:lnSpc>
                          <a:spcPct val="100000"/>
                        </a:lnSpc>
                        <a:spcBef>
                          <a:spcPts val="0"/>
                        </a:spcBef>
                        <a:spcAft>
                          <a:spcPct val="0"/>
                        </a:spcAft>
                        <a:buClrTx/>
                        <a:buSzTx/>
                        <a:buFontTx/>
                        <a:buNone/>
                        <a:tabLst/>
                      </a:pPr>
                      <a:endParaRPr kumimoji="0" lang="en-US" altLang="en-US" sz="95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ts val="0"/>
                        </a:spcBef>
                        <a:spcAft>
                          <a:spcPct val="0"/>
                        </a:spcAft>
                        <a:buClrTx/>
                        <a:buSzTx/>
                        <a:buFontTx/>
                        <a:buNone/>
                        <a:tabLst/>
                      </a:pPr>
                      <a:r>
                        <a:rPr kumimoji="0" lang="fr-CA" sz="950" b="0" i="0" u="none" strike="noStrike" cap="none" normalizeH="0" baseline="0" dirty="0">
                          <a:ln>
                            <a:noFill/>
                          </a:ln>
                          <a:solidFill>
                            <a:schemeClr val="tx1"/>
                          </a:solidFill>
                          <a:latin typeface="Arial" charset="0"/>
                          <a:cs typeface="Arial" charset="0"/>
                        </a:rPr>
                        <a:t>Le Centre manitobain de développement continuera de suivre les exigences de Soins communs concernant les soins de longue durée (en anglais seulement) : </a:t>
                      </a:r>
                      <a:r>
                        <a:rPr kumimoji="0" lang="fr-CA" sz="950" b="0" i="0" u="none" strike="noStrike" cap="none" normalizeH="0" baseline="0" dirty="0">
                          <a:ln>
                            <a:noFill/>
                          </a:ln>
                          <a:solidFill>
                            <a:schemeClr val="tx1"/>
                          </a:solidFill>
                          <a:latin typeface="Arial" charset="0"/>
                          <a:cs typeface="Arial" charset="0"/>
                          <a:hlinkClick r:id="rId4"/>
                        </a:rPr>
                        <a:t>https://sharedhealthmb.ca/files/ppe-provincial-requirements-ltc.pdf</a:t>
                      </a:r>
                      <a:r>
                        <a:rPr kumimoji="0" lang="fr-CA" sz="950" b="0" i="0" u="none" strike="noStrike" cap="none" normalizeH="0" baseline="0" dirty="0">
                          <a:ln>
                            <a:noFill/>
                          </a:ln>
                          <a:solidFill>
                            <a:schemeClr val="tx1"/>
                          </a:solidFill>
                          <a:latin typeface="Arial" charset="0"/>
                          <a:cs typeface="Arial" charset="0"/>
                        </a:rPr>
                        <a:t> </a:t>
                      </a:r>
                    </a:p>
                    <a:p>
                      <a:pPr marL="61913" marR="0" lvl="0" indent="0" algn="l" defTabSz="914400" rtl="0" eaLnBrk="1" fontAlgn="base" latinLnBrk="0" hangingPunct="1">
                        <a:lnSpc>
                          <a:spcPct val="100000"/>
                        </a:lnSpc>
                        <a:spcBef>
                          <a:spcPts val="0"/>
                        </a:spcBef>
                        <a:spcAft>
                          <a:spcPct val="0"/>
                        </a:spcAft>
                        <a:buClrTx/>
                        <a:buSzTx/>
                        <a:buFontTx/>
                        <a:buNone/>
                        <a:tabLst/>
                      </a:pPr>
                      <a:endParaRPr kumimoji="0" lang="en-US" altLang="en-US" sz="95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ts val="0"/>
                        </a:spcBef>
                        <a:spcAft>
                          <a:spcPct val="0"/>
                        </a:spcAft>
                        <a:buClrTx/>
                        <a:buSzTx/>
                        <a:buFontTx/>
                        <a:buNone/>
                        <a:tabLst/>
                      </a:pPr>
                      <a:r>
                        <a:rPr kumimoji="0" lang="fr-CA" sz="950" b="0" i="0" u="none" strike="noStrike" cap="none" normalizeH="0" baseline="0" dirty="0">
                          <a:ln>
                            <a:noFill/>
                          </a:ln>
                          <a:solidFill>
                            <a:schemeClr val="tx1"/>
                          </a:solidFill>
                          <a:latin typeface="Arial" charset="0"/>
                          <a:cs typeface="Arial" charset="0"/>
                        </a:rPr>
                        <a:t>Soins communs utilisera une approche de transition pour l'utilisation de l'EPI.  </a:t>
                      </a:r>
                    </a:p>
                    <a:p>
                      <a:pPr marL="61913" marR="0" lvl="0" indent="0" algn="l" defTabSz="914400" rtl="0" eaLnBrk="1" fontAlgn="base" latinLnBrk="0" hangingPunct="1">
                        <a:lnSpc>
                          <a:spcPct val="100000"/>
                        </a:lnSpc>
                        <a:spcBef>
                          <a:spcPts val="0"/>
                        </a:spcBef>
                        <a:spcAft>
                          <a:spcPct val="0"/>
                        </a:spcAft>
                        <a:buClrTx/>
                        <a:buSzTx/>
                        <a:buFontTx/>
                        <a:buNone/>
                        <a:tabLst/>
                      </a:pPr>
                      <a:r>
                        <a:rPr kumimoji="0" lang="fr-CA" sz="950" b="0" i="0" u="none" strike="noStrike" cap="none" normalizeH="0" baseline="0" dirty="0">
                          <a:ln>
                            <a:noFill/>
                          </a:ln>
                          <a:solidFill>
                            <a:schemeClr val="tx1"/>
                          </a:solidFill>
                          <a:latin typeface="Arial" charset="0"/>
                          <a:cs typeface="Arial" charset="0"/>
                        </a:rPr>
                        <a:t>Il est recommandé que les foyers de groupe avec personnel de quart des Services d'intégration communautaire des personnes handicapées continuent de suivre les exigences de Soins communs concernant les soins de longue durée (en anglais seulement) : </a:t>
                      </a:r>
                      <a:r>
                        <a:rPr kumimoji="0" lang="fr-CA" sz="950" b="0" i="0" u="none" strike="noStrike" cap="none" normalizeH="0" baseline="0" dirty="0">
                          <a:ln>
                            <a:noFill/>
                          </a:ln>
                          <a:solidFill>
                            <a:schemeClr val="tx1"/>
                          </a:solidFill>
                          <a:latin typeface="Arial" charset="0"/>
                          <a:cs typeface="Arial" charset="0"/>
                          <a:hlinkClick r:id="rId4"/>
                        </a:rPr>
                        <a:t>https://sharedhealthmb.ca/files/ppe-provincial-requirements-ltc.pdf</a:t>
                      </a:r>
                      <a:r>
                        <a:rPr kumimoji="0" lang="fr-CA" sz="950" b="0" i="0" u="none" strike="noStrike" cap="none" normalizeH="0" baseline="0" dirty="0">
                          <a:ln>
                            <a:noFill/>
                          </a:ln>
                          <a:solidFill>
                            <a:schemeClr val="tx1"/>
                          </a:solidFill>
                          <a:latin typeface="Arial" charset="0"/>
                          <a:cs typeface="Arial" charset="0"/>
                        </a:rPr>
                        <a:t> </a:t>
                      </a:r>
                    </a:p>
                    <a:p>
                      <a:pPr marL="61913" marR="0" lvl="0" indent="0" algn="l" defTabSz="914400" rtl="0" eaLnBrk="1" fontAlgn="base" latinLnBrk="0" hangingPunct="1">
                        <a:lnSpc>
                          <a:spcPct val="100000"/>
                        </a:lnSpc>
                        <a:spcBef>
                          <a:spcPts val="0"/>
                        </a:spcBef>
                        <a:spcAft>
                          <a:spcPct val="0"/>
                        </a:spcAft>
                        <a:buClrTx/>
                        <a:buSzTx/>
                        <a:buFontTx/>
                        <a:buNone/>
                        <a:tabLst/>
                      </a:pPr>
                      <a:endParaRPr kumimoji="0" lang="en-US" altLang="en-US" sz="95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50" b="0" i="0" u="none" strike="noStrike" cap="none" normalizeH="0" baseline="0" dirty="0">
                          <a:ln>
                            <a:noFill/>
                          </a:ln>
                          <a:solidFill>
                            <a:schemeClr val="tx1"/>
                          </a:solidFill>
                          <a:latin typeface="Arial" charset="0"/>
                          <a:cs typeface="Arial" charset="0"/>
                        </a:rPr>
                        <a:t>Pratiquer l'hygiène des mains à l'arrivée dans un établissement, au départ d'un établissement et avant et après avoir mis et enlevé l'EPI ou le masque non médical. L'hygiène des mains doit également être pratiquée avant et après les contacts avec les clients, les autres employés ou les surfaces, objets ou zones que les gens touchent (p. ex. les toilettes, les papiers). </a:t>
                      </a:r>
                    </a:p>
                    <a:p>
                      <a:pPr marL="61913"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95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50" b="0" i="0" u="none" strike="noStrike" cap="none" normalizeH="0" baseline="0" dirty="0">
                          <a:ln>
                            <a:noFill/>
                          </a:ln>
                          <a:solidFill>
                            <a:schemeClr val="tx1"/>
                          </a:solidFill>
                          <a:latin typeface="Arial" charset="0"/>
                          <a:cs typeface="Arial" charset="0"/>
                        </a:rPr>
                        <a:t>Pour obtenir des instructions particulières sur l'utilisation du masque, se reporter au document de Soins communs sur l’utilisation prolongée des masques faciaux (en anglais seulement) : </a:t>
                      </a:r>
                      <a:r>
                        <a:rPr kumimoji="0" lang="fr-CA" sz="950" b="0" i="0" u="none" strike="noStrike" cap="none" normalizeH="0" baseline="0" dirty="0">
                          <a:ln>
                            <a:noFill/>
                          </a:ln>
                          <a:solidFill>
                            <a:schemeClr val="tx1"/>
                          </a:solidFill>
                          <a:latin typeface="Arial" charset="0"/>
                          <a:cs typeface="Arial" charset="0"/>
                          <a:hlinkClick r:id="rId5"/>
                        </a:rPr>
                        <a:t>https://sharedhealthmb.ca/files/extended-use-of-face-masks.pdf</a:t>
                      </a:r>
                      <a:r>
                        <a:rPr kumimoji="0" lang="fr-CA" sz="950" b="0" i="0" u="none" strike="noStrike" cap="none" normalizeH="0" baseline="0" dirty="0">
                          <a:ln>
                            <a:noFill/>
                          </a:ln>
                          <a:solidFill>
                            <a:schemeClr val="tx1"/>
                          </a:solidFill>
                          <a:latin typeface="Arial" charset="0"/>
                          <a:cs typeface="Arial" charset="0"/>
                        </a:rPr>
                        <a:t> </a:t>
                      </a: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50" b="0" i="0" u="none" strike="noStrike" cap="none" normalizeH="0" baseline="0" dirty="0">
                          <a:ln>
                            <a:noFill/>
                          </a:ln>
                          <a:solidFill>
                            <a:schemeClr val="tx1"/>
                          </a:solidFill>
                          <a:latin typeface="Arial" charset="0"/>
                          <a:cs typeface="Arial" charset="0"/>
                        </a:rPr>
                        <a:t>Changer le masque s'il est mouillé, endommagé ou souillé et lors des pauses.  </a:t>
                      </a:r>
                    </a:p>
                    <a:p>
                      <a:pPr marL="61913"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95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50" b="0" i="0" u="none" strike="noStrike" cap="none" normalizeH="0" baseline="0" dirty="0">
                          <a:ln>
                            <a:noFill/>
                          </a:ln>
                          <a:solidFill>
                            <a:schemeClr val="tx1"/>
                          </a:solidFill>
                          <a:latin typeface="Arial" charset="0"/>
                          <a:cs typeface="Arial" charset="0"/>
                        </a:rPr>
                        <a:t>Pour le personnel transportant un client dans un véhicule pour des raisons liées au travail : Le conducteur doit porter un masque médical sans protection oculaire.  Le client doit porter un masque médical s'il en est capable. Si d'autres membres du personnel se trouvent dans le véhicule, ils doivent porter un masque médical et une protection oculaire. </a:t>
                      </a:r>
                    </a:p>
                    <a:p>
                      <a:pPr marL="61913"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95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50" b="0" i="0" u="none" strike="noStrike" cap="none" normalizeH="0" baseline="0" dirty="0">
                          <a:ln>
                            <a:noFill/>
                          </a:ln>
                          <a:solidFill>
                            <a:schemeClr val="tx1"/>
                          </a:solidFill>
                          <a:latin typeface="Arial" charset="0"/>
                          <a:cs typeface="Arial" charset="0"/>
                        </a:rPr>
                        <a:t>La protection oculaire recommandée est une monture avec des verres. </a:t>
                      </a: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50" b="0" i="0" u="none" strike="noStrike" cap="none" normalizeH="0" baseline="0" dirty="0">
                          <a:ln>
                            <a:noFill/>
                          </a:ln>
                          <a:solidFill>
                            <a:schemeClr val="tx1"/>
                          </a:solidFill>
                          <a:latin typeface="Arial" charset="0"/>
                          <a:cs typeface="Arial" charset="0"/>
                        </a:rPr>
                        <a:t>Utilisation prolongée de la protection oculaire pendant toute la durée du quart de travail. </a:t>
                      </a: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50" b="0" i="0" u="none" strike="noStrike" cap="none" normalizeH="0" baseline="0" dirty="0">
                          <a:ln>
                            <a:noFill/>
                          </a:ln>
                          <a:solidFill>
                            <a:schemeClr val="tx1"/>
                          </a:solidFill>
                          <a:latin typeface="Arial" charset="0"/>
                          <a:cs typeface="Arial" charset="0"/>
                        </a:rPr>
                        <a:t>Se reporter au document de Soins communs sur la désinfection des protections oculaires (en anglais seulement) :</a:t>
                      </a: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50" b="0" i="0" u="none" strike="noStrike" cap="none" normalizeH="0" baseline="0" dirty="0">
                          <a:ln>
                            <a:noFill/>
                          </a:ln>
                          <a:solidFill>
                            <a:schemeClr val="tx1"/>
                          </a:solidFill>
                          <a:latin typeface="Arial" charset="0"/>
                          <a:cs typeface="Arial" charset="0"/>
                          <a:hlinkClick r:id="rId6"/>
                        </a:rPr>
                        <a:t>https://sharedhealthmb.ca/files/standard-operating-procedure-disinfecting-eye.pdf</a:t>
                      </a:r>
                      <a:r>
                        <a:rPr kumimoji="0" lang="fr-CA" sz="950" b="0" i="0" u="none" strike="noStrike" cap="none" normalizeH="0" baseline="0" dirty="0">
                          <a:ln>
                            <a:noFill/>
                          </a:ln>
                          <a:solidFill>
                            <a:schemeClr val="tx1"/>
                          </a:solidFill>
                          <a:latin typeface="Arial" charset="0"/>
                          <a:cs typeface="Arial" charset="0"/>
                        </a:rPr>
                        <a:t> </a:t>
                      </a:r>
                    </a:p>
                    <a:p>
                      <a:pPr marL="61913"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95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50" b="0" i="0" u="none" strike="noStrike" cap="none" normalizeH="0" baseline="0" dirty="0">
                          <a:ln>
                            <a:noFill/>
                          </a:ln>
                          <a:solidFill>
                            <a:schemeClr val="tx1"/>
                          </a:solidFill>
                          <a:latin typeface="Arial" charset="0"/>
                          <a:cs typeface="Arial" charset="0"/>
                        </a:rPr>
                        <a:t>Le masque N95 doit être la solution par défaut pour la protection respiratoire lors de la prise en charge de cas présumés ou confirmés de COVID-19. Si, à la suite d'une évaluation des risques, le personnel estime qu'un masque médical est approprié, il peut choisir d'en porter un.  </a:t>
                      </a: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50" b="0" i="0" u="none" strike="noStrike" cap="none" normalizeH="0" baseline="0" dirty="0">
                          <a:ln>
                            <a:noFill/>
                          </a:ln>
                          <a:solidFill>
                            <a:schemeClr val="tx1"/>
                          </a:solidFill>
                          <a:latin typeface="Arial" charset="0"/>
                          <a:cs typeface="Arial" charset="0"/>
                        </a:rPr>
                        <a:t>Le personnel doit utiliser un masque N95 lorsqu'il aide les clients qui sont des cas présumés ou confirmés de COVID-19 qui utilisent un appareil de ventilation en pression positive et lorsqu'il se trouve dans la chambre d’un de ces clients.</a:t>
                      </a:r>
                    </a:p>
                    <a:p>
                      <a:pPr marL="61913"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950" b="0" i="0" u="none" strike="noStrike" cap="none" normalizeH="0" baseline="0" dirty="0">
                        <a:ln>
                          <a:noFill/>
                        </a:ln>
                        <a:solidFill>
                          <a:srgbClr val="FF0000"/>
                        </a:solidFill>
                        <a:effectLst/>
                        <a:latin typeface="Arial" charset="0"/>
                        <a:cs typeface="Arial" charset="0"/>
                      </a:endParaRP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50" b="0" i="0" u="none" strike="noStrike" cap="none" normalizeH="0" baseline="0" dirty="0">
                          <a:ln>
                            <a:noFill/>
                          </a:ln>
                          <a:solidFill>
                            <a:schemeClr val="tx1"/>
                          </a:solidFill>
                          <a:latin typeface="Arial" charset="0"/>
                          <a:cs typeface="Arial" charset="0"/>
                        </a:rPr>
                        <a:t>Porter des gants et une blouse pour les pratiques de routine et les contacts ou les soins directs avec les clients qui sont des cas présumés ou confirmés de COVID-19.  </a:t>
                      </a:r>
                    </a:p>
                    <a:p>
                      <a:pPr marL="61913"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950" b="0" i="0" u="none" strike="noStrike" cap="none" normalizeH="0" baseline="0" dirty="0">
                        <a:ln>
                          <a:noFill/>
                        </a:ln>
                        <a:solidFill>
                          <a:schemeClr val="tx1"/>
                        </a:solidFill>
                        <a:effectLst/>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CF6"/>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44796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 y="232174"/>
            <a:ext cx="9144000" cy="1541721"/>
          </a:xfrm>
        </p:spPr>
        <p:txBody>
          <a:bodyPr/>
          <a:lstStyle/>
          <a:p>
            <a:pPr algn="ctr"/>
            <a:r>
              <a:rPr lang="fr-CA" sz="1800" dirty="0"/>
              <a:t>Services d'intégration communautaire des personnes handicapées – Services de cohabitation, Services d'aide à la vie autonome, Services offerts aux personnes vivant à la maison avec leur famille et Services de jour</a:t>
            </a:r>
          </a:p>
        </p:txBody>
      </p:sp>
      <p:graphicFrame>
        <p:nvGraphicFramePr>
          <p:cNvPr id="3" name="object 3"/>
          <p:cNvGraphicFramePr>
            <a:graphicFrameLocks noGrp="1"/>
          </p:cNvGraphicFramePr>
          <p:nvPr>
            <p:custDataLst>
              <p:tags r:id="rId2"/>
            </p:custDataLst>
            <p:extLst>
              <p:ext uri="{D42A27DB-BD31-4B8C-83A1-F6EECF244321}">
                <p14:modId xmlns:p14="http://schemas.microsoft.com/office/powerpoint/2010/main" val="1089536713"/>
              </p:ext>
            </p:extLst>
          </p:nvPr>
        </p:nvGraphicFramePr>
        <p:xfrm>
          <a:off x="0" y="1415616"/>
          <a:ext cx="9143999" cy="7098330"/>
        </p:xfrm>
        <a:graphic>
          <a:graphicData uri="http://schemas.openxmlformats.org/drawingml/2006/table">
            <a:tbl>
              <a:tblPr/>
              <a:tblGrid>
                <a:gridCol w="1152939">
                  <a:extLst>
                    <a:ext uri="{9D8B030D-6E8A-4147-A177-3AD203B41FA5}">
                      <a16:colId xmlns:a16="http://schemas.microsoft.com/office/drawing/2014/main" val="20000"/>
                    </a:ext>
                  </a:extLst>
                </a:gridCol>
                <a:gridCol w="1317195">
                  <a:extLst>
                    <a:ext uri="{9D8B030D-6E8A-4147-A177-3AD203B41FA5}">
                      <a16:colId xmlns:a16="http://schemas.microsoft.com/office/drawing/2014/main" val="20001"/>
                    </a:ext>
                  </a:extLst>
                </a:gridCol>
                <a:gridCol w="2470134">
                  <a:extLst>
                    <a:ext uri="{9D8B030D-6E8A-4147-A177-3AD203B41FA5}">
                      <a16:colId xmlns:a16="http://schemas.microsoft.com/office/drawing/2014/main" val="20002"/>
                    </a:ext>
                  </a:extLst>
                </a:gridCol>
                <a:gridCol w="4203731">
                  <a:extLst>
                    <a:ext uri="{9D8B030D-6E8A-4147-A177-3AD203B41FA5}">
                      <a16:colId xmlns:a16="http://schemas.microsoft.com/office/drawing/2014/main" val="20003"/>
                    </a:ext>
                  </a:extLst>
                </a:gridCol>
              </a:tblGrid>
              <a:tr h="240330">
                <a:tc>
                  <a:txBody>
                    <a:bodyPr/>
                    <a:lstStyle>
                      <a:lvl1pPr marL="84138">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84138" marR="0" lvl="0" indent="0" algn="ctr" defTabSz="914400" rtl="0" eaLnBrk="1" fontAlgn="base" latinLnBrk="0" hangingPunct="1">
                        <a:lnSpc>
                          <a:spcPct val="100000"/>
                        </a:lnSpc>
                        <a:spcBef>
                          <a:spcPts val="225"/>
                        </a:spcBef>
                        <a:spcAft>
                          <a:spcPct val="0"/>
                        </a:spcAft>
                        <a:buClrTx/>
                        <a:buSzTx/>
                        <a:buFontTx/>
                        <a:buNone/>
                        <a:tabLst/>
                      </a:pPr>
                      <a:r>
                        <a:rPr kumimoji="0" lang="fr-CA" sz="1100" b="1" i="0" u="none" strike="noStrike" cap="none" normalizeH="0" baseline="0">
                          <a:ln>
                            <a:noFill/>
                          </a:ln>
                          <a:solidFill>
                            <a:srgbClr val="FFFFFF"/>
                          </a:solidFill>
                          <a:latin typeface="Arial" charset="0"/>
                          <a:cs typeface="Arial" charset="0"/>
                        </a:rPr>
                        <a:t>Zones</a:t>
                      </a:r>
                    </a:p>
                  </a:txBody>
                  <a:tcPr marL="0" marR="0" marT="23028"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00054"/>
                    </a:solidFill>
                  </a:tcPr>
                </a:tc>
                <a:tc>
                  <a:txBody>
                    <a:bodyPr/>
                    <a:lstStyle>
                      <a:lvl1pPr marL="84138">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84138" marR="0" lvl="0" indent="0" algn="ctr" defTabSz="914400" rtl="0" eaLnBrk="1" fontAlgn="base" latinLnBrk="0" hangingPunct="1">
                        <a:lnSpc>
                          <a:spcPct val="100000"/>
                        </a:lnSpc>
                        <a:spcBef>
                          <a:spcPts val="225"/>
                        </a:spcBef>
                        <a:spcAft>
                          <a:spcPct val="0"/>
                        </a:spcAft>
                        <a:buClrTx/>
                        <a:buSzTx/>
                        <a:buFontTx/>
                        <a:buNone/>
                        <a:tabLst/>
                      </a:pPr>
                      <a:r>
                        <a:rPr kumimoji="0" lang="fr-CA" sz="1100" b="1" i="0" u="none" strike="noStrike" cap="none" normalizeH="0" baseline="0">
                          <a:ln>
                            <a:noFill/>
                          </a:ln>
                          <a:solidFill>
                            <a:srgbClr val="FFFFFF"/>
                          </a:solidFill>
                          <a:latin typeface="Arial" charset="0"/>
                          <a:cs typeface="Arial" charset="0"/>
                        </a:rPr>
                        <a:t>Activité</a:t>
                      </a:r>
                    </a:p>
                  </a:txBody>
                  <a:tcPr marL="0" marR="0" marT="23028"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00054"/>
                    </a:solidFill>
                  </a:tcPr>
                </a:tc>
                <a:tc>
                  <a:txBody>
                    <a:bodyPr/>
                    <a:lstStyle>
                      <a:lvl1pPr marL="84138">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84138" marR="0" lvl="0" indent="0" algn="ctr" defTabSz="914400" rtl="0" eaLnBrk="1" fontAlgn="base" latinLnBrk="0" hangingPunct="1">
                        <a:lnSpc>
                          <a:spcPct val="100000"/>
                        </a:lnSpc>
                        <a:spcBef>
                          <a:spcPts val="225"/>
                        </a:spcBef>
                        <a:spcAft>
                          <a:spcPct val="0"/>
                        </a:spcAft>
                        <a:buClrTx/>
                        <a:buSzTx/>
                        <a:buFontTx/>
                        <a:buNone/>
                        <a:tabLst/>
                      </a:pPr>
                      <a:r>
                        <a:rPr kumimoji="0" lang="fr-CA" sz="1100" b="1" i="0" u="none" strike="noStrike" cap="none" normalizeH="0" baseline="0">
                          <a:ln>
                            <a:noFill/>
                          </a:ln>
                          <a:solidFill>
                            <a:srgbClr val="FFFFFF"/>
                          </a:solidFill>
                          <a:latin typeface="Arial" charset="0"/>
                          <a:cs typeface="Arial" charset="0"/>
                        </a:rPr>
                        <a:t>Masque/EPI</a:t>
                      </a:r>
                    </a:p>
                  </a:txBody>
                  <a:tcPr marL="0" marR="0" marT="23028"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00054"/>
                    </a:solidFill>
                  </a:tcPr>
                </a:tc>
                <a:tc>
                  <a:txBody>
                    <a:bodyPr/>
                    <a:lstStyle>
                      <a:lvl1pPr marL="85725">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85725" marR="0" lvl="0" indent="0" algn="ctr" defTabSz="914400" rtl="0" eaLnBrk="1" fontAlgn="base" latinLnBrk="0" hangingPunct="1">
                        <a:lnSpc>
                          <a:spcPct val="100000"/>
                        </a:lnSpc>
                        <a:spcBef>
                          <a:spcPts val="225"/>
                        </a:spcBef>
                        <a:spcAft>
                          <a:spcPct val="0"/>
                        </a:spcAft>
                        <a:buClrTx/>
                        <a:buSzTx/>
                        <a:buFontTx/>
                        <a:buNone/>
                        <a:tabLst/>
                      </a:pPr>
                      <a:r>
                        <a:rPr kumimoji="0" lang="fr-CA" sz="1100" b="1" i="0" u="none" strike="noStrike" cap="none" normalizeH="0" baseline="0">
                          <a:ln>
                            <a:noFill/>
                          </a:ln>
                          <a:solidFill>
                            <a:srgbClr val="FFFFFF"/>
                          </a:solidFill>
                          <a:latin typeface="Arial" charset="0"/>
                          <a:cs typeface="Arial" charset="0"/>
                        </a:rPr>
                        <a:t>Instructions particulières</a:t>
                      </a:r>
                    </a:p>
                  </a:txBody>
                  <a:tcPr marL="0" marR="0" marT="23028"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00054"/>
                    </a:solidFill>
                  </a:tcPr>
                </a:tc>
                <a:extLst>
                  <a:ext uri="{0D108BD9-81ED-4DB2-BD59-A6C34878D82A}">
                    <a16:rowId xmlns:a16="http://schemas.microsoft.com/office/drawing/2014/main" val="10000"/>
                  </a:ext>
                </a:extLst>
              </a:tr>
              <a:tr h="2312024">
                <a:tc rowSpan="2">
                  <a:txBody>
                    <a:bodyPr/>
                    <a:lstStyle>
                      <a:lvl1pPr marL="84138">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1" i="0" u="none" strike="noStrike" cap="none" normalizeH="0" baseline="0" dirty="0">
                          <a:ln>
                            <a:noFill/>
                          </a:ln>
                          <a:solidFill>
                            <a:schemeClr val="tx1"/>
                          </a:solidFill>
                          <a:latin typeface="Arial" charset="0"/>
                          <a:cs typeface="Arial" charset="0"/>
                        </a:rPr>
                        <a:t>Services d'intégration communautaire des personnes handicapées – </a:t>
                      </a: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1" i="0" u="none" strike="noStrike" cap="none" normalizeH="0" baseline="0" dirty="0">
                          <a:ln>
                            <a:noFill/>
                          </a:ln>
                          <a:solidFill>
                            <a:schemeClr val="tx1"/>
                          </a:solidFill>
                          <a:latin typeface="Arial" charset="0"/>
                          <a:cs typeface="Arial" charset="0"/>
                        </a:rPr>
                        <a:t>Services de cohabitation (personnel de l’organisme ou du ministère)</a:t>
                      </a: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1" i="0" u="none" strike="noStrike" cap="none" normalizeH="0" baseline="0" dirty="0">
                          <a:ln>
                            <a:noFill/>
                          </a:ln>
                          <a:solidFill>
                            <a:schemeClr val="tx1"/>
                          </a:solidFill>
                          <a:latin typeface="Arial" charset="0"/>
                          <a:cs typeface="Arial" charset="0"/>
                        </a:rPr>
                        <a:t>Services d'aide à la vie autonome</a:t>
                      </a: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1" i="0" u="none" strike="noStrike" cap="none" normalizeH="0" baseline="0" dirty="0">
                          <a:ln>
                            <a:noFill/>
                          </a:ln>
                          <a:solidFill>
                            <a:schemeClr val="tx1"/>
                          </a:solidFill>
                          <a:latin typeface="Arial" charset="0"/>
                          <a:cs typeface="Arial" charset="0"/>
                        </a:rPr>
                        <a:t>Services offerts aux personnes vivant à la maison avec leur famille</a:t>
                      </a: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1" i="0" u="none" strike="noStrike" cap="none" normalizeH="0" baseline="0" dirty="0">
                          <a:ln>
                            <a:noFill/>
                          </a:ln>
                          <a:solidFill>
                            <a:schemeClr val="tx1"/>
                          </a:solidFill>
                          <a:latin typeface="Arial" charset="0"/>
                          <a:cs typeface="Arial" charset="0"/>
                        </a:rPr>
                        <a:t>Services de jour </a:t>
                      </a: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1" i="0" u="none" strike="noStrike" cap="none" normalizeH="0" baseline="0" dirty="0">
                          <a:ln>
                            <a:noFill/>
                          </a:ln>
                          <a:solidFill>
                            <a:schemeClr val="tx1"/>
                          </a:solidFill>
                          <a:latin typeface="Arial" charset="0"/>
                          <a:cs typeface="Arial" charset="0"/>
                        </a:rPr>
                        <a:t> </a:t>
                      </a: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defRPr/>
                      </a:pPr>
                      <a:r>
                        <a:rPr lang="fr-CA" sz="1000" dirty="0">
                          <a:solidFill>
                            <a:schemeClr val="tx1"/>
                          </a:solidFill>
                        </a:rPr>
                        <a:t>13 au 22 octobre </a:t>
                      </a: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txBody>
                  <a:tcPr marL="0" marR="0" marT="14653"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CF6"/>
                    </a:solidFill>
                  </a:tcPr>
                </a:tc>
                <a:tc>
                  <a:txBody>
                    <a:bodyPr/>
                    <a:lstStyle>
                      <a:lvl1pPr marL="61913">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Soutien aux clients</a:t>
                      </a:r>
                    </a:p>
                    <a:p>
                      <a:pPr marL="61913" marR="0" lvl="0" indent="0" algn="l" defTabSz="914400" rtl="0" eaLnBrk="1" fontAlgn="base" latinLnBrk="0" hangingPunct="1">
                        <a:lnSpc>
                          <a:spcPct val="1000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Soins aux clients</a:t>
                      </a: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213"/>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213"/>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CF6"/>
                    </a:solidFill>
                  </a:tcPr>
                </a:tc>
                <a:tc>
                  <a:txBody>
                    <a:bodyPr/>
                    <a:lstStyle>
                      <a:lvl1pPr marL="61913">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Masque (selon les besoins)</a:t>
                      </a: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CF6"/>
                    </a:solidFill>
                  </a:tcPr>
                </a:tc>
                <a:tc>
                  <a:txBody>
                    <a:bodyPr/>
                    <a:lstStyle>
                      <a:lvl1pPr marL="61913">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61913" marR="0" lvl="0" indent="0" algn="l" defTabSz="914400" rtl="0" eaLnBrk="1" fontAlgn="base" latinLnBrk="0" hangingPunct="1">
                        <a:lnSpc>
                          <a:spcPct val="100000"/>
                        </a:lnSpc>
                        <a:spcBef>
                          <a:spcPts val="0"/>
                        </a:spcBef>
                        <a:spcAft>
                          <a:spcPct val="0"/>
                        </a:spcAft>
                        <a:buClrTx/>
                        <a:buSzTx/>
                        <a:buFontTx/>
                        <a:buNone/>
                        <a:tabLst/>
                      </a:pPr>
                      <a:endParaRPr kumimoji="0" lang="en-US" altLang="en-US" sz="9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ts val="0"/>
                        </a:spcBef>
                        <a:spcAft>
                          <a:spcPct val="0"/>
                        </a:spcAft>
                        <a:buClrTx/>
                        <a:buSzTx/>
                        <a:buFontTx/>
                        <a:buNone/>
                        <a:tabLst/>
                      </a:pPr>
                      <a:r>
                        <a:rPr kumimoji="0" lang="fr-CA" sz="900" b="0" i="0" u="none" strike="noStrike" cap="none" normalizeH="0" baseline="0" dirty="0">
                          <a:ln>
                            <a:noFill/>
                          </a:ln>
                          <a:solidFill>
                            <a:schemeClr val="tx1"/>
                          </a:solidFill>
                          <a:latin typeface="Arial" charset="0"/>
                          <a:cs typeface="Arial" charset="0"/>
                        </a:rPr>
                        <a:t>Pratiquer l'hygiène des mains à l'arrivée dans un établissement, au départ d'un établissement et avant et après avoir mis et enlevé l'EPI ou le masque non médical. L'hygiène des mains doit également être pratiquée avant et après les contacts avec les clients, les autres employés ou les surfaces, objets ou zones que les gens touchent (p. ex. les toilettes, les papiers). </a:t>
                      </a:r>
                    </a:p>
                    <a:p>
                      <a:pPr marL="61913" marR="0" lvl="0" indent="0" algn="l" defTabSz="914400" rtl="0" eaLnBrk="1" fontAlgn="base" latinLnBrk="0" hangingPunct="1">
                        <a:lnSpc>
                          <a:spcPct val="100000"/>
                        </a:lnSpc>
                        <a:spcBef>
                          <a:spcPts val="0"/>
                        </a:spcBef>
                        <a:spcAft>
                          <a:spcPct val="0"/>
                        </a:spcAft>
                        <a:buClrTx/>
                        <a:buSzTx/>
                        <a:buFontTx/>
                        <a:buNone/>
                        <a:tabLst/>
                      </a:pPr>
                      <a:endParaRPr kumimoji="0" lang="en-US" altLang="en-US" sz="9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00" b="0" i="0" u="none" strike="noStrike" cap="none" normalizeH="0" baseline="0" dirty="0">
                          <a:ln>
                            <a:noFill/>
                          </a:ln>
                          <a:solidFill>
                            <a:schemeClr val="tx1"/>
                          </a:solidFill>
                          <a:latin typeface="Arial" charset="0"/>
                          <a:cs typeface="Arial" charset="0"/>
                        </a:rPr>
                        <a:t>Suivre les recommandations de la santé publique pour la population générale pour savoir quand porter un masque. Se reporter au document : </a:t>
                      </a:r>
                      <a:r>
                        <a:rPr kumimoji="0" lang="fr-CA" sz="900" b="0" i="0" u="none" strike="noStrike" cap="none" normalizeH="0" baseline="0" dirty="0">
                          <a:ln>
                            <a:noFill/>
                          </a:ln>
                          <a:solidFill>
                            <a:schemeClr val="tx1"/>
                          </a:solidFill>
                          <a:latin typeface="Arial" charset="0"/>
                          <a:cs typeface="Arial" charset="0"/>
                          <a:hlinkClick r:id="rId4"/>
                        </a:rPr>
                        <a:t>https://www.gov.mb.ca/covid19/resources/masks.fr.html</a:t>
                      </a:r>
                      <a:r>
                        <a:rPr kumimoji="0" lang="fr-CA" sz="900" b="0" i="0" u="none" strike="noStrike" cap="none" normalizeH="0" baseline="0" dirty="0">
                          <a:ln>
                            <a:noFill/>
                          </a:ln>
                          <a:solidFill>
                            <a:schemeClr val="tx1"/>
                          </a:solidFill>
                          <a:latin typeface="Arial" charset="0"/>
                          <a:cs typeface="Arial" charset="0"/>
                        </a:rPr>
                        <a:t> </a:t>
                      </a:r>
                    </a:p>
                    <a:p>
                      <a:pPr marL="61913"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9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00" i="0" u="none" strike="noStrike" cap="none" normalizeH="0" baseline="0" dirty="0">
                          <a:ln>
                            <a:noFill/>
                          </a:ln>
                          <a:solidFill>
                            <a:schemeClr val="tx1"/>
                          </a:solidFill>
                          <a:latin typeface="Arial" charset="0"/>
                          <a:cs typeface="Arial" charset="0"/>
                        </a:rPr>
                        <a:t>Si un masque non médical est porté, réutiliser le même masque </a:t>
                      </a:r>
                      <a:r>
                        <a:rPr kumimoji="0" lang="fr-CA" sz="900" b="1" i="0" u="none" strike="noStrike" cap="none" normalizeH="0" baseline="0" dirty="0">
                          <a:ln>
                            <a:noFill/>
                          </a:ln>
                          <a:solidFill>
                            <a:schemeClr val="tx1"/>
                          </a:solidFill>
                          <a:latin typeface="Arial" charset="0"/>
                          <a:cs typeface="Arial" charset="0"/>
                        </a:rPr>
                        <a:t>pour un maximum d'un quart de travail complet.</a:t>
                      </a:r>
                      <a:r>
                        <a:rPr kumimoji="0" lang="fr-CA" sz="900" b="0" i="0" u="none" strike="noStrike" cap="none" normalizeH="0" baseline="0" dirty="0">
                          <a:ln>
                            <a:noFill/>
                          </a:ln>
                          <a:solidFill>
                            <a:schemeClr val="tx1"/>
                          </a:solidFill>
                          <a:latin typeface="Arial" charset="0"/>
                          <a:cs typeface="Arial" charset="0"/>
                        </a:rPr>
                        <a:t> Changer le masque s'il est mouillé, abîmé ou souillé.  </a:t>
                      </a:r>
                    </a:p>
                    <a:p>
                      <a:pPr marL="61913"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9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00" b="0" i="0" u="none" strike="noStrike" cap="none" normalizeH="0" baseline="0" dirty="0">
                          <a:ln>
                            <a:noFill/>
                          </a:ln>
                          <a:solidFill>
                            <a:schemeClr val="tx1"/>
                          </a:solidFill>
                          <a:latin typeface="Arial" charset="0"/>
                          <a:cs typeface="Arial" charset="0"/>
                        </a:rPr>
                        <a:t>Si on utilise un masque jetable, se reporter au document de Soins communs sur l’utilisation prolongée des masques faciaux (en anglais seulement) :</a:t>
                      </a: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00" b="0" i="0" u="none" strike="noStrike" cap="none" normalizeH="0" baseline="0" dirty="0">
                          <a:ln>
                            <a:noFill/>
                          </a:ln>
                          <a:solidFill>
                            <a:schemeClr val="tx1"/>
                          </a:solidFill>
                          <a:latin typeface="Arial" charset="0"/>
                          <a:cs typeface="Arial" charset="0"/>
                          <a:hlinkClick r:id="rId5"/>
                        </a:rPr>
                        <a:t>https://sharedhealthmb.ca/files/extended-use-of-face-masks.pdf</a:t>
                      </a:r>
                      <a:r>
                        <a:rPr kumimoji="0" lang="fr-CA" sz="900" b="0" i="0" u="none" strike="noStrike" cap="none" normalizeH="0" baseline="0" dirty="0">
                          <a:ln>
                            <a:noFill/>
                          </a:ln>
                          <a:solidFill>
                            <a:schemeClr val="tx1"/>
                          </a:solidFill>
                          <a:latin typeface="Arial" charset="0"/>
                          <a:cs typeface="Arial" charset="0"/>
                        </a:rPr>
                        <a:t> </a:t>
                      </a: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00" b="0" i="0" u="none" strike="noStrike" cap="none" normalizeH="0" baseline="0" dirty="0">
                          <a:ln>
                            <a:noFill/>
                          </a:ln>
                          <a:solidFill>
                            <a:schemeClr val="tx1"/>
                          </a:solidFill>
                          <a:latin typeface="Arial" charset="0"/>
                          <a:cs typeface="Arial" charset="0"/>
                        </a:rPr>
                        <a:t>Changer le masque s'il est mouillé, endommagé ou souillé et lors des pauses.  </a:t>
                      </a:r>
                    </a:p>
                    <a:p>
                      <a:pPr marL="61913" marR="0" lvl="0" indent="0" algn="l" defTabSz="914400" rtl="0" eaLnBrk="1" fontAlgn="base" latinLnBrk="0" hangingPunct="1">
                        <a:lnSpc>
                          <a:spcPct val="100000"/>
                        </a:lnSpc>
                        <a:spcBef>
                          <a:spcPts val="0"/>
                        </a:spcBef>
                        <a:spcAft>
                          <a:spcPct val="0"/>
                        </a:spcAft>
                        <a:buClrTx/>
                        <a:buSzTx/>
                        <a:buFontTx/>
                        <a:buNone/>
                        <a:tabLst/>
                      </a:pPr>
                      <a:endParaRPr kumimoji="0" lang="en-US" altLang="en-US" sz="900" b="0" i="0" u="none" strike="noStrike" cap="none" normalizeH="0" baseline="0" dirty="0">
                        <a:ln>
                          <a:noFill/>
                        </a:ln>
                        <a:solidFill>
                          <a:schemeClr val="tx1"/>
                        </a:solidFill>
                        <a:effectLst/>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CF6"/>
                    </a:solidFill>
                  </a:tcPr>
                </a:tc>
                <a:extLst>
                  <a:ext uri="{0D108BD9-81ED-4DB2-BD59-A6C34878D82A}">
                    <a16:rowId xmlns:a16="http://schemas.microsoft.com/office/drawing/2014/main" val="10001"/>
                  </a:ext>
                </a:extLst>
              </a:tr>
              <a:tr h="2890030">
                <a:tc vMerge="1">
                  <a:txBody>
                    <a:bodyPr/>
                    <a:lstStyle/>
                    <a:p>
                      <a:endParaRPr lang="en-CA"/>
                    </a:p>
                  </a:txBody>
                  <a:tcPr/>
                </a:tc>
                <a:tc>
                  <a:txBody>
                    <a:bodyPr/>
                    <a:lstStyle/>
                    <a:p>
                      <a:pPr marL="61913" marR="0" lvl="0" indent="0" algn="l" defTabSz="914400" rtl="0" eaLnBrk="1" fontAlgn="base" latinLnBrk="0" hangingPunct="1">
                        <a:lnSpc>
                          <a:spcPts val="1213"/>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213"/>
                        </a:lnSpc>
                        <a:spcBef>
                          <a:spcPct val="0"/>
                        </a:spcBef>
                        <a:spcAft>
                          <a:spcPct val="0"/>
                        </a:spcAft>
                        <a:buClrTx/>
                        <a:buSzTx/>
                        <a:buFontTx/>
                        <a:buNone/>
                        <a:tabLst/>
                      </a:pPr>
                      <a:r>
                        <a:rPr kumimoji="0" lang="fr-CA" sz="1000" b="0" i="0" u="none" strike="noStrike" cap="none" normalizeH="0" baseline="0" dirty="0">
                          <a:ln>
                            <a:noFill/>
                          </a:ln>
                          <a:solidFill>
                            <a:schemeClr val="tx1"/>
                          </a:solidFill>
                          <a:latin typeface="Arial" charset="0"/>
                          <a:cs typeface="Arial" charset="0"/>
                        </a:rPr>
                        <a:t>Soutien et soins aux clients qui sont des cas présumés ou confirmés de </a:t>
                      </a:r>
                      <a:r>
                        <a:rPr kumimoji="0" lang="fr-CA" sz="1000" b="0" i="0" u="none" strike="noStrike" cap="none" normalizeH="0" baseline="0" dirty="0" smtClean="0">
                          <a:ln>
                            <a:noFill/>
                          </a:ln>
                          <a:solidFill>
                            <a:schemeClr val="tx1"/>
                          </a:solidFill>
                          <a:latin typeface="Arial" charset="0"/>
                          <a:cs typeface="Arial" charset="0"/>
                        </a:rPr>
                        <a:t/>
                      </a:r>
                      <a:br>
                        <a:rPr kumimoji="0" lang="fr-CA" sz="1000" b="0" i="0" u="none" strike="noStrike" cap="none" normalizeH="0" baseline="0" dirty="0" smtClean="0">
                          <a:ln>
                            <a:noFill/>
                          </a:ln>
                          <a:solidFill>
                            <a:schemeClr val="tx1"/>
                          </a:solidFill>
                          <a:latin typeface="Arial" charset="0"/>
                          <a:cs typeface="Arial" charset="0"/>
                        </a:rPr>
                      </a:br>
                      <a:r>
                        <a:rPr kumimoji="0" lang="fr-CA" sz="1000" b="0" i="0" u="none" strike="noStrike" cap="none" normalizeH="0" baseline="0" dirty="0" smtClean="0">
                          <a:ln>
                            <a:noFill/>
                          </a:ln>
                          <a:solidFill>
                            <a:schemeClr val="tx1"/>
                          </a:solidFill>
                          <a:latin typeface="Arial" charset="0"/>
                          <a:cs typeface="Arial" charset="0"/>
                        </a:rPr>
                        <a:t>COVID-19</a:t>
                      </a:r>
                      <a:endParaRPr kumimoji="0" lang="fr-CA" sz="1000" b="0" i="0" u="none" strike="noStrike" cap="none" normalizeH="0" baseline="0" dirty="0">
                        <a:ln>
                          <a:noFill/>
                        </a:ln>
                        <a:solidFill>
                          <a:schemeClr val="tx1"/>
                        </a:solidFill>
                        <a:latin typeface="Arial" charset="0"/>
                        <a:cs typeface="Arial" charset="0"/>
                      </a:endParaRPr>
                    </a:p>
                    <a:p>
                      <a:pPr marL="61913" marR="0" lvl="0" indent="0" algn="l" defTabSz="914400" rtl="0" eaLnBrk="1" fontAlgn="base" latinLnBrk="0" hangingPunct="1">
                        <a:lnSpc>
                          <a:spcPts val="1213"/>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CF6"/>
                    </a:solidFill>
                  </a:tcPr>
                </a:tc>
                <a:tc>
                  <a:txBody>
                    <a:bodyPr/>
                    <a:lstStyle/>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Masque médical</a:t>
                      </a: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Protection oculaire </a:t>
                      </a: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Blouse (selon les besoins)</a:t>
                      </a: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Gants (selon les besoins)</a:t>
                      </a: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Masque N95 ajusté (selon les besoins)  </a:t>
                      </a: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CF6"/>
                    </a:solidFill>
                  </a:tcPr>
                </a:tc>
                <a:tc>
                  <a:txBody>
                    <a:bodyPr/>
                    <a:lstStyle/>
                    <a:p>
                      <a:pPr marL="61913"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9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00" b="0" i="0" u="none" strike="noStrike" cap="none" normalizeH="0" baseline="0" dirty="0">
                          <a:ln>
                            <a:noFill/>
                          </a:ln>
                          <a:solidFill>
                            <a:schemeClr val="tx1"/>
                          </a:solidFill>
                          <a:latin typeface="Arial" charset="0"/>
                          <a:cs typeface="Arial" charset="0"/>
                        </a:rPr>
                        <a:t>Se reporter au document de Soins communs sur l’utilisation prolongée des masques faciaux (en anglais seulement) : </a:t>
                      </a:r>
                      <a:r>
                        <a:rPr kumimoji="0" lang="fr-CA" sz="900" b="0" i="0" u="none" strike="noStrike" cap="none" normalizeH="0" baseline="0" dirty="0">
                          <a:ln>
                            <a:noFill/>
                          </a:ln>
                          <a:solidFill>
                            <a:schemeClr val="tx1"/>
                          </a:solidFill>
                          <a:latin typeface="Arial" charset="0"/>
                          <a:cs typeface="Arial" charset="0"/>
                          <a:hlinkClick r:id="rId5"/>
                        </a:rPr>
                        <a:t>https://sharedhealthmb.ca/files/extended-use-of-face-masks.pdf</a:t>
                      </a:r>
                      <a:r>
                        <a:rPr kumimoji="0" lang="fr-CA" sz="900" b="0" i="0" u="none" strike="noStrike" cap="none" normalizeH="0" baseline="0" dirty="0">
                          <a:ln>
                            <a:noFill/>
                          </a:ln>
                          <a:solidFill>
                            <a:schemeClr val="tx1"/>
                          </a:solidFill>
                          <a:latin typeface="Arial" charset="0"/>
                          <a:cs typeface="Arial" charset="0"/>
                        </a:rPr>
                        <a:t> </a:t>
                      </a: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00" b="0" i="0" u="none" strike="noStrike" cap="none" normalizeH="0" baseline="0" dirty="0">
                          <a:ln>
                            <a:noFill/>
                          </a:ln>
                          <a:solidFill>
                            <a:schemeClr val="tx1"/>
                          </a:solidFill>
                          <a:latin typeface="Arial" charset="0"/>
                          <a:cs typeface="Arial" charset="0"/>
                        </a:rPr>
                        <a:t>Changer le masque s'il est mouillé, endommagé ou souillé et lors des pauses.  </a:t>
                      </a:r>
                    </a:p>
                    <a:p>
                      <a:pPr marL="61913"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9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00" b="0" i="0" u="none" strike="noStrike" cap="none" normalizeH="0" baseline="0" dirty="0">
                          <a:ln>
                            <a:noFill/>
                          </a:ln>
                          <a:solidFill>
                            <a:schemeClr val="tx1"/>
                          </a:solidFill>
                          <a:latin typeface="Arial" charset="0"/>
                          <a:cs typeface="Arial" charset="0"/>
                        </a:rPr>
                        <a:t>La protection oculaire recommandée est une monture avec des verres. </a:t>
                      </a: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00" b="0" i="0" u="none" strike="noStrike" cap="none" normalizeH="0" baseline="0" dirty="0">
                          <a:ln>
                            <a:noFill/>
                          </a:ln>
                          <a:solidFill>
                            <a:schemeClr val="tx1"/>
                          </a:solidFill>
                          <a:latin typeface="Arial" charset="0"/>
                          <a:cs typeface="Arial" charset="0"/>
                        </a:rPr>
                        <a:t>Utilisation prolongée de la protection oculaire pendant toute la durée du quart de travail. </a:t>
                      </a: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00" b="0" i="0" u="none" strike="noStrike" cap="none" normalizeH="0" baseline="0" dirty="0">
                          <a:ln>
                            <a:noFill/>
                          </a:ln>
                          <a:solidFill>
                            <a:schemeClr val="tx1"/>
                          </a:solidFill>
                          <a:latin typeface="Arial" charset="0"/>
                          <a:cs typeface="Arial" charset="0"/>
                        </a:rPr>
                        <a:t>Se reporter au document de Soins communs sur la désinfection des protections oculaires (en anglais seulement) : </a:t>
                      </a:r>
                      <a:r>
                        <a:rPr kumimoji="0" lang="fr-CA" sz="900" b="0" i="0" u="none" strike="noStrike" cap="none" normalizeH="0" baseline="0" dirty="0">
                          <a:ln>
                            <a:noFill/>
                          </a:ln>
                          <a:solidFill>
                            <a:schemeClr val="tx1"/>
                          </a:solidFill>
                          <a:latin typeface="Arial" charset="0"/>
                          <a:cs typeface="Arial" charset="0"/>
                          <a:hlinkClick r:id="rId6"/>
                        </a:rPr>
                        <a:t>https://sharedhealthmb.ca/files/standard-operating-procedure-disinfecting-eye.pdf</a:t>
                      </a:r>
                      <a:r>
                        <a:rPr kumimoji="0" lang="fr-CA" sz="900" b="0" i="0" u="none" strike="noStrike" cap="none" normalizeH="0" baseline="0" dirty="0">
                          <a:ln>
                            <a:noFill/>
                          </a:ln>
                          <a:solidFill>
                            <a:schemeClr val="tx1"/>
                          </a:solidFill>
                          <a:latin typeface="Arial" charset="0"/>
                          <a:cs typeface="Arial" charset="0"/>
                        </a:rPr>
                        <a:t> </a:t>
                      </a:r>
                    </a:p>
                    <a:p>
                      <a:pPr marL="61913"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9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00" b="0" i="0" u="none" strike="noStrike" cap="none" normalizeH="0" baseline="0" dirty="0">
                          <a:ln>
                            <a:noFill/>
                          </a:ln>
                          <a:solidFill>
                            <a:schemeClr val="tx1"/>
                          </a:solidFill>
                          <a:latin typeface="Arial" charset="0"/>
                          <a:cs typeface="Arial" charset="0"/>
                        </a:rPr>
                        <a:t>Le masque N95 doit être la solution par défaut pour la protection respiratoire lors de la prise en charge de cas présumés ou confirmés de COVID-19. Si, à la suite d'une évaluation des risques, le personnel estime qu'un masque médical est approprié, il peut choisir d'en porter un.  </a:t>
                      </a: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00" b="0" i="0" u="none" strike="noStrike" cap="none" normalizeH="0" baseline="0" dirty="0">
                          <a:ln>
                            <a:noFill/>
                          </a:ln>
                          <a:solidFill>
                            <a:schemeClr val="tx1"/>
                          </a:solidFill>
                          <a:latin typeface="Arial" charset="0"/>
                          <a:cs typeface="Arial" charset="0"/>
                        </a:rPr>
                        <a:t>Le personnel doit utiliser un masque N95 lorsqu'il aide un client qui utilise un appareil de ventilation en pression positive et lorsqu'il se trouve dans la chambre d'un client qui utilise l'un de ces appareils.</a:t>
                      </a:r>
                    </a:p>
                    <a:p>
                      <a:pPr marL="61913"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900" b="0" i="0" u="none" strike="noStrike" cap="none" normalizeH="0" baseline="0" dirty="0">
                        <a:ln>
                          <a:noFill/>
                        </a:ln>
                        <a:solidFill>
                          <a:srgbClr val="FF0000"/>
                        </a:solidFill>
                        <a:effectLst/>
                        <a:latin typeface="Arial" charset="0"/>
                        <a:cs typeface="Arial" charset="0"/>
                      </a:endParaRP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00" b="0" i="0" u="none" strike="noStrike" cap="none" normalizeH="0" baseline="0" dirty="0">
                          <a:ln>
                            <a:noFill/>
                          </a:ln>
                          <a:solidFill>
                            <a:schemeClr val="tx1"/>
                          </a:solidFill>
                          <a:latin typeface="Arial" charset="0"/>
                          <a:cs typeface="Arial" charset="0"/>
                        </a:rPr>
                        <a:t>Pour le personnel transportant un client dans un véhicule pour des raisons liées au travail : Le conducteur doit porter un masque médical sans protection oculaire.  Le client doit porter un masque médical s'il en est capable. Si d'autres membres du personnel se trouvent dans le véhicule, ils doivent porter un masque médical et une protection oculaire. </a:t>
                      </a:r>
                    </a:p>
                    <a:p>
                      <a:pPr marL="61913"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9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00" b="0" i="0" u="none" strike="noStrike" cap="none" normalizeH="0" baseline="0" dirty="0">
                          <a:ln>
                            <a:noFill/>
                          </a:ln>
                          <a:solidFill>
                            <a:schemeClr val="tx1"/>
                          </a:solidFill>
                          <a:latin typeface="Arial" charset="0"/>
                          <a:cs typeface="Arial" charset="0"/>
                        </a:rPr>
                        <a:t>Des gants et une blouse sont nécessaire pour les contacts ou soins directs avec les clients qui sont des cas présumés ou confirmés de COVID-19. Les gants et les blouses doivent être utilisés une seule fois puis jetés.</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CF6"/>
                    </a:solidFill>
                  </a:tcPr>
                </a:tc>
                <a:extLst>
                  <a:ext uri="{0D108BD9-81ED-4DB2-BD59-A6C34878D82A}">
                    <a16:rowId xmlns:a16="http://schemas.microsoft.com/office/drawing/2014/main" val="1251544135"/>
                  </a:ext>
                </a:extLst>
              </a:tr>
            </a:tbl>
          </a:graphicData>
        </a:graphic>
      </p:graphicFrame>
    </p:spTree>
    <p:extLst>
      <p:ext uri="{BB962C8B-B14F-4D97-AF65-F5344CB8AC3E}">
        <p14:creationId xmlns:p14="http://schemas.microsoft.com/office/powerpoint/2010/main" val="623740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44550" y="158479"/>
            <a:ext cx="8676166" cy="1541721"/>
          </a:xfrm>
        </p:spPr>
        <p:txBody>
          <a:bodyPr/>
          <a:lstStyle/>
          <a:p>
            <a:pPr algn="ctr"/>
            <a:r>
              <a:rPr lang="fr-CA" sz="2400" dirty="0"/>
              <a:t>Foyers de groupe des Services à l'enfant et à la famille</a:t>
            </a:r>
          </a:p>
        </p:txBody>
      </p:sp>
      <p:graphicFrame>
        <p:nvGraphicFramePr>
          <p:cNvPr id="3" name="object 3"/>
          <p:cNvGraphicFramePr>
            <a:graphicFrameLocks noGrp="1"/>
          </p:cNvGraphicFramePr>
          <p:nvPr>
            <p:custDataLst>
              <p:tags r:id="rId2"/>
            </p:custDataLst>
            <p:extLst>
              <p:ext uri="{D42A27DB-BD31-4B8C-83A1-F6EECF244321}">
                <p14:modId xmlns:p14="http://schemas.microsoft.com/office/powerpoint/2010/main" val="2461149673"/>
              </p:ext>
            </p:extLst>
          </p:nvPr>
        </p:nvGraphicFramePr>
        <p:xfrm>
          <a:off x="0" y="1328540"/>
          <a:ext cx="9143999" cy="6747792"/>
        </p:xfrm>
        <a:graphic>
          <a:graphicData uri="http://schemas.openxmlformats.org/drawingml/2006/table">
            <a:tbl>
              <a:tblPr/>
              <a:tblGrid>
                <a:gridCol w="1152939">
                  <a:extLst>
                    <a:ext uri="{9D8B030D-6E8A-4147-A177-3AD203B41FA5}">
                      <a16:colId xmlns:a16="http://schemas.microsoft.com/office/drawing/2014/main" val="20000"/>
                    </a:ext>
                  </a:extLst>
                </a:gridCol>
                <a:gridCol w="1317195">
                  <a:extLst>
                    <a:ext uri="{9D8B030D-6E8A-4147-A177-3AD203B41FA5}">
                      <a16:colId xmlns:a16="http://schemas.microsoft.com/office/drawing/2014/main" val="20001"/>
                    </a:ext>
                  </a:extLst>
                </a:gridCol>
                <a:gridCol w="2080095">
                  <a:extLst>
                    <a:ext uri="{9D8B030D-6E8A-4147-A177-3AD203B41FA5}">
                      <a16:colId xmlns:a16="http://schemas.microsoft.com/office/drawing/2014/main" val="20002"/>
                    </a:ext>
                  </a:extLst>
                </a:gridCol>
                <a:gridCol w="4593770">
                  <a:extLst>
                    <a:ext uri="{9D8B030D-6E8A-4147-A177-3AD203B41FA5}">
                      <a16:colId xmlns:a16="http://schemas.microsoft.com/office/drawing/2014/main" val="20003"/>
                    </a:ext>
                  </a:extLst>
                </a:gridCol>
              </a:tblGrid>
              <a:tr h="377472">
                <a:tc>
                  <a:txBody>
                    <a:bodyPr/>
                    <a:lstStyle>
                      <a:lvl1pPr marL="84138">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84138" marR="0" lvl="0" indent="0" algn="ctr" defTabSz="914400" rtl="0" eaLnBrk="1" fontAlgn="base" latinLnBrk="0" hangingPunct="1">
                        <a:lnSpc>
                          <a:spcPct val="100000"/>
                        </a:lnSpc>
                        <a:spcBef>
                          <a:spcPts val="225"/>
                        </a:spcBef>
                        <a:spcAft>
                          <a:spcPct val="0"/>
                        </a:spcAft>
                        <a:buClrTx/>
                        <a:buSzTx/>
                        <a:buFontTx/>
                        <a:buNone/>
                        <a:tabLst/>
                      </a:pPr>
                      <a:r>
                        <a:rPr kumimoji="0" lang="fr-CA" sz="1100" b="1" i="0" u="none" strike="noStrike" cap="none" normalizeH="0" baseline="0">
                          <a:ln>
                            <a:noFill/>
                          </a:ln>
                          <a:solidFill>
                            <a:srgbClr val="FFFFFF"/>
                          </a:solidFill>
                          <a:latin typeface="Arial" charset="0"/>
                          <a:cs typeface="Arial" charset="0"/>
                        </a:rPr>
                        <a:t>Zones</a:t>
                      </a:r>
                    </a:p>
                  </a:txBody>
                  <a:tcPr marL="0" marR="0" marT="23028"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00054"/>
                    </a:solidFill>
                  </a:tcPr>
                </a:tc>
                <a:tc>
                  <a:txBody>
                    <a:bodyPr/>
                    <a:lstStyle>
                      <a:lvl1pPr marL="84138">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84138" marR="0" lvl="0" indent="0" algn="ctr" defTabSz="914400" rtl="0" eaLnBrk="1" fontAlgn="base" latinLnBrk="0" hangingPunct="1">
                        <a:lnSpc>
                          <a:spcPct val="100000"/>
                        </a:lnSpc>
                        <a:spcBef>
                          <a:spcPts val="225"/>
                        </a:spcBef>
                        <a:spcAft>
                          <a:spcPct val="0"/>
                        </a:spcAft>
                        <a:buClrTx/>
                        <a:buSzTx/>
                        <a:buFontTx/>
                        <a:buNone/>
                        <a:tabLst/>
                      </a:pPr>
                      <a:r>
                        <a:rPr kumimoji="0" lang="fr-CA" sz="1100" b="1" i="0" u="none" strike="noStrike" cap="none" normalizeH="0" baseline="0">
                          <a:ln>
                            <a:noFill/>
                          </a:ln>
                          <a:solidFill>
                            <a:srgbClr val="FFFFFF"/>
                          </a:solidFill>
                          <a:latin typeface="Arial" charset="0"/>
                          <a:cs typeface="Arial" charset="0"/>
                        </a:rPr>
                        <a:t>Activité</a:t>
                      </a:r>
                    </a:p>
                  </a:txBody>
                  <a:tcPr marL="0" marR="0" marT="23028"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00054"/>
                    </a:solidFill>
                  </a:tcPr>
                </a:tc>
                <a:tc>
                  <a:txBody>
                    <a:bodyPr/>
                    <a:lstStyle>
                      <a:lvl1pPr marL="84138">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84138" marR="0" lvl="0" indent="0" algn="ctr" defTabSz="914400" rtl="0" eaLnBrk="1" fontAlgn="base" latinLnBrk="0" hangingPunct="1">
                        <a:lnSpc>
                          <a:spcPct val="100000"/>
                        </a:lnSpc>
                        <a:spcBef>
                          <a:spcPts val="225"/>
                        </a:spcBef>
                        <a:spcAft>
                          <a:spcPct val="0"/>
                        </a:spcAft>
                        <a:buClrTx/>
                        <a:buSzTx/>
                        <a:buFontTx/>
                        <a:buNone/>
                        <a:tabLst/>
                      </a:pPr>
                      <a:r>
                        <a:rPr kumimoji="0" lang="fr-CA" sz="1100" b="1" i="0" u="none" strike="noStrike" cap="none" normalizeH="0" baseline="0">
                          <a:ln>
                            <a:noFill/>
                          </a:ln>
                          <a:solidFill>
                            <a:srgbClr val="FFFFFF"/>
                          </a:solidFill>
                          <a:latin typeface="Arial" charset="0"/>
                          <a:cs typeface="Arial" charset="0"/>
                        </a:rPr>
                        <a:t>Masque/EPI</a:t>
                      </a:r>
                    </a:p>
                  </a:txBody>
                  <a:tcPr marL="0" marR="0" marT="23028"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00054"/>
                    </a:solidFill>
                  </a:tcPr>
                </a:tc>
                <a:tc>
                  <a:txBody>
                    <a:bodyPr/>
                    <a:lstStyle>
                      <a:lvl1pPr marL="85725">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85725" marR="0" lvl="0" indent="0" algn="l" defTabSz="914400" rtl="0" eaLnBrk="1" fontAlgn="base" latinLnBrk="0" hangingPunct="1">
                        <a:lnSpc>
                          <a:spcPct val="100000"/>
                        </a:lnSpc>
                        <a:spcBef>
                          <a:spcPts val="225"/>
                        </a:spcBef>
                        <a:spcAft>
                          <a:spcPct val="0"/>
                        </a:spcAft>
                        <a:buClrTx/>
                        <a:buSzTx/>
                        <a:buFontTx/>
                        <a:buNone/>
                        <a:tabLst/>
                      </a:pPr>
                      <a:endParaRPr kumimoji="0" lang="en-US" altLang="en-US" sz="1000" b="1" i="0" u="none" strike="noStrike" cap="none" normalizeH="0" baseline="0" dirty="0">
                        <a:ln>
                          <a:noFill/>
                        </a:ln>
                        <a:solidFill>
                          <a:srgbClr val="FFFFFF"/>
                        </a:solidFill>
                        <a:effectLst/>
                        <a:latin typeface="Arial" charset="0"/>
                        <a:cs typeface="Arial" charset="0"/>
                      </a:endParaRPr>
                    </a:p>
                    <a:p>
                      <a:pPr marL="85725" marR="0" lvl="0" indent="0" algn="ctr" defTabSz="914400" rtl="0" eaLnBrk="1" fontAlgn="base" latinLnBrk="0" hangingPunct="1">
                        <a:lnSpc>
                          <a:spcPct val="100000"/>
                        </a:lnSpc>
                        <a:spcBef>
                          <a:spcPts val="225"/>
                        </a:spcBef>
                        <a:spcAft>
                          <a:spcPct val="0"/>
                        </a:spcAft>
                        <a:buClrTx/>
                        <a:buSzTx/>
                        <a:buFontTx/>
                        <a:buNone/>
                        <a:tabLst/>
                      </a:pPr>
                      <a:r>
                        <a:rPr kumimoji="0" lang="fr-CA" sz="1000" b="1" i="0" u="none" strike="noStrike" cap="none" normalizeH="0" baseline="0">
                          <a:ln>
                            <a:noFill/>
                          </a:ln>
                          <a:solidFill>
                            <a:srgbClr val="FFFFFF"/>
                          </a:solidFill>
                          <a:latin typeface="Arial" charset="0"/>
                          <a:cs typeface="Arial" charset="0"/>
                        </a:rPr>
                        <a:t>Instructions particulières</a:t>
                      </a:r>
                    </a:p>
                  </a:txBody>
                  <a:tcPr marL="0" marR="0" marT="23028"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00054"/>
                    </a:solidFill>
                  </a:tcPr>
                </a:tc>
                <a:extLst>
                  <a:ext uri="{0D108BD9-81ED-4DB2-BD59-A6C34878D82A}">
                    <a16:rowId xmlns:a16="http://schemas.microsoft.com/office/drawing/2014/main" val="10000"/>
                  </a:ext>
                </a:extLst>
              </a:tr>
              <a:tr h="1629670">
                <a:tc rowSpan="2">
                  <a:txBody>
                    <a:bodyPr/>
                    <a:lstStyle>
                      <a:lvl1pPr marL="84138">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1" i="0" u="none" strike="noStrike" cap="none" normalizeH="0" baseline="0" dirty="0">
                          <a:ln>
                            <a:noFill/>
                          </a:ln>
                          <a:solidFill>
                            <a:schemeClr val="tx1"/>
                          </a:solidFill>
                          <a:latin typeface="Arial" charset="0"/>
                          <a:cs typeface="Arial" charset="0"/>
                        </a:rPr>
                        <a:t>Foyers de groupe des Services à l'enfant et à la famille </a:t>
                      </a: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defRPr/>
                      </a:pPr>
                      <a:r>
                        <a:rPr lang="fr-CA" sz="1000" dirty="0">
                          <a:solidFill>
                            <a:schemeClr val="tx1"/>
                          </a:solidFill>
                        </a:rPr>
                        <a:t>13 au 22 octobre </a:t>
                      </a: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txBody>
                  <a:tcPr marL="0" marR="0" marT="14653"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CF6"/>
                    </a:solidFill>
                  </a:tcPr>
                </a:tc>
                <a:tc>
                  <a:txBody>
                    <a:bodyPr/>
                    <a:lstStyle>
                      <a:lvl1pPr marL="61913">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Soutien aux clients</a:t>
                      </a:r>
                    </a:p>
                    <a:p>
                      <a:pPr marL="61913" marR="0" lvl="0" indent="0" algn="l" defTabSz="914400" rtl="0" eaLnBrk="1" fontAlgn="base" latinLnBrk="0" hangingPunct="1">
                        <a:lnSpc>
                          <a:spcPct val="1000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Soins aux clients</a:t>
                      </a: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213"/>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213"/>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CF6"/>
                    </a:solidFill>
                  </a:tcPr>
                </a:tc>
                <a:tc>
                  <a:txBody>
                    <a:bodyPr/>
                    <a:lstStyle>
                      <a:lvl1pPr marL="61913">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61913" marR="0" lvl="0" indent="0" algn="l" defTabSz="914400" rtl="0" eaLnBrk="1" fontAlgn="base" latinLnBrk="0" hangingPunct="1">
                        <a:lnSpc>
                          <a:spcPts val="1100"/>
                        </a:lnSpc>
                        <a:spcBef>
                          <a:spcPct val="0"/>
                        </a:spcBef>
                        <a:spcAft>
                          <a:spcPct val="0"/>
                        </a:spcAft>
                        <a:buClrTx/>
                        <a:buSzTx/>
                        <a:buFontTx/>
                        <a:buNone/>
                        <a:tabLst/>
                        <a:defRPr/>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213"/>
                        </a:lnSpc>
                        <a:spcBef>
                          <a:spcPct val="0"/>
                        </a:spcBef>
                        <a:spcAft>
                          <a:spcPct val="0"/>
                        </a:spcAft>
                        <a:buClrTx/>
                        <a:buSzTx/>
                        <a:buFontTx/>
                        <a:buNone/>
                        <a:tabLst/>
                        <a:defRPr/>
                      </a:pPr>
                      <a:r>
                        <a:rPr kumimoji="0" lang="fr-CA" sz="1000" b="0" i="0" u="none" strike="noStrike" cap="none" normalizeH="0" baseline="0">
                          <a:ln>
                            <a:noFill/>
                          </a:ln>
                          <a:solidFill>
                            <a:schemeClr val="tx1"/>
                          </a:solidFill>
                          <a:latin typeface="Arial" charset="0"/>
                          <a:cs typeface="Arial" charset="0"/>
                        </a:rPr>
                        <a:t>Masque (selon les besoins)</a:t>
                      </a: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CF6"/>
                    </a:solidFill>
                  </a:tcPr>
                </a:tc>
                <a:tc>
                  <a:txBody>
                    <a:bodyPr/>
                    <a:lstStyle>
                      <a:lvl1pPr marL="61913">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61913" marR="0" lvl="0" indent="0" algn="l" defTabSz="914400" rtl="0" eaLnBrk="1" fontAlgn="base" latinLnBrk="0" hangingPunct="1">
                        <a:lnSpc>
                          <a:spcPct val="100000"/>
                        </a:lnSpc>
                        <a:spcBef>
                          <a:spcPts val="0"/>
                        </a:spcBef>
                        <a:spcAft>
                          <a:spcPct val="0"/>
                        </a:spcAft>
                        <a:buClrTx/>
                        <a:buSzTx/>
                        <a:buFontTx/>
                        <a:buNone/>
                        <a:tabLst/>
                      </a:pPr>
                      <a:endParaRPr kumimoji="0" lang="en-US" altLang="en-US" sz="95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ts val="0"/>
                        </a:spcBef>
                        <a:spcAft>
                          <a:spcPct val="0"/>
                        </a:spcAft>
                        <a:buClrTx/>
                        <a:buSzTx/>
                        <a:buFontTx/>
                        <a:buNone/>
                        <a:tabLst/>
                      </a:pPr>
                      <a:r>
                        <a:rPr kumimoji="0" lang="fr-CA" sz="950" b="0" i="0" u="none" strike="noStrike" cap="none" normalizeH="0" baseline="0" dirty="0">
                          <a:ln>
                            <a:noFill/>
                          </a:ln>
                          <a:solidFill>
                            <a:schemeClr val="tx1"/>
                          </a:solidFill>
                          <a:latin typeface="Arial" charset="0"/>
                          <a:cs typeface="Arial" charset="0"/>
                        </a:rPr>
                        <a:t>Pratiquer l'hygiène des mains à l'arrivée dans un établissement, au départ d'un établissement et avant et après avoir mis et enlevé l'EPI ou le masque non médical.  L'hygiène des mains doit également être pratiquée avant et après les contacts avec les clients, les autres employés ou les surfaces, objets ou zones que les gens touchent (p. ex. les toilettes, les papiers). </a:t>
                      </a:r>
                    </a:p>
                    <a:p>
                      <a:pPr marL="61913" marR="0" lvl="0" indent="0" algn="l" defTabSz="914400" rtl="0" eaLnBrk="1" fontAlgn="base" latinLnBrk="0" hangingPunct="1">
                        <a:lnSpc>
                          <a:spcPct val="100000"/>
                        </a:lnSpc>
                        <a:spcBef>
                          <a:spcPts val="0"/>
                        </a:spcBef>
                        <a:spcAft>
                          <a:spcPct val="0"/>
                        </a:spcAft>
                        <a:buClrTx/>
                        <a:buSzTx/>
                        <a:buFontTx/>
                        <a:buNone/>
                        <a:tabLst/>
                      </a:pPr>
                      <a:endParaRPr kumimoji="0" lang="en-US" altLang="en-US" sz="95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50" b="0" i="0" u="none" strike="noStrike" cap="none" normalizeH="0" baseline="0" dirty="0">
                          <a:ln>
                            <a:noFill/>
                          </a:ln>
                          <a:solidFill>
                            <a:schemeClr val="tx1"/>
                          </a:solidFill>
                          <a:latin typeface="Arial" charset="0"/>
                          <a:cs typeface="Arial" charset="0"/>
                        </a:rPr>
                        <a:t>Suivre les recommandations de la santé publique pour la population générale pour savoir quand porter un masque. Se reporter au document : </a:t>
                      </a:r>
                      <a:r>
                        <a:rPr kumimoji="0" lang="fr-CA" sz="950" b="0" i="0" u="none" strike="noStrike" cap="none" normalizeH="0" baseline="0" dirty="0">
                          <a:ln>
                            <a:noFill/>
                          </a:ln>
                          <a:solidFill>
                            <a:schemeClr val="tx1"/>
                          </a:solidFill>
                          <a:latin typeface="Arial" charset="0"/>
                          <a:cs typeface="Arial" charset="0"/>
                          <a:hlinkClick r:id="rId4"/>
                        </a:rPr>
                        <a:t>https://www.gov.mb.ca/covid19/resources/masks.fr.html</a:t>
                      </a:r>
                      <a:r>
                        <a:rPr kumimoji="0" lang="fr-CA" sz="950" b="0" i="0" u="none" strike="noStrike" cap="none" normalizeH="0" baseline="0" dirty="0">
                          <a:ln>
                            <a:noFill/>
                          </a:ln>
                          <a:solidFill>
                            <a:schemeClr val="tx1"/>
                          </a:solidFill>
                          <a:latin typeface="Arial" charset="0"/>
                          <a:cs typeface="Arial" charset="0"/>
                        </a:rPr>
                        <a:t> </a:t>
                      </a:r>
                    </a:p>
                    <a:p>
                      <a:pPr marL="61913" marR="0" lvl="0" indent="0" algn="l" defTabSz="914400" rtl="0" eaLnBrk="1" fontAlgn="base" latinLnBrk="0" hangingPunct="1">
                        <a:lnSpc>
                          <a:spcPct val="100000"/>
                        </a:lnSpc>
                        <a:spcBef>
                          <a:spcPts val="0"/>
                        </a:spcBef>
                        <a:spcAft>
                          <a:spcPct val="0"/>
                        </a:spcAft>
                        <a:buClrTx/>
                        <a:buSzTx/>
                        <a:buFontTx/>
                        <a:buNone/>
                        <a:tabLst/>
                      </a:pPr>
                      <a:endParaRPr lang="en-US" sz="950" kern="1200" baseline="0" dirty="0">
                        <a:solidFill>
                          <a:schemeClr val="tx1"/>
                        </a:solidFill>
                        <a:effectLst/>
                        <a:latin typeface="Arial" panose="020B0604020202020204" pitchFamily="34" charset="0"/>
                        <a:ea typeface="+mn-ea"/>
                        <a:cs typeface="Arial" panose="020B0604020202020204" pitchFamily="34" charset="0"/>
                      </a:endParaRP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50" i="0" u="none" strike="noStrike" cap="none" normalizeH="0" baseline="0" dirty="0">
                          <a:ln>
                            <a:noFill/>
                          </a:ln>
                          <a:solidFill>
                            <a:schemeClr val="tx1"/>
                          </a:solidFill>
                          <a:latin typeface="Arial" charset="0"/>
                          <a:cs typeface="Arial" charset="0"/>
                        </a:rPr>
                        <a:t>Si un masque non médical est porté, réutiliser le même masque </a:t>
                      </a:r>
                      <a:r>
                        <a:rPr kumimoji="0" lang="fr-CA" sz="950" b="1" i="0" u="none" strike="noStrike" cap="none" normalizeH="0" baseline="0" dirty="0">
                          <a:ln>
                            <a:noFill/>
                          </a:ln>
                          <a:solidFill>
                            <a:schemeClr val="tx1"/>
                          </a:solidFill>
                          <a:latin typeface="Arial" charset="0"/>
                          <a:cs typeface="Arial" charset="0"/>
                        </a:rPr>
                        <a:t>pour un maximum d'un quart de travail complet.</a:t>
                      </a:r>
                      <a:r>
                        <a:rPr kumimoji="0" lang="fr-CA" sz="950" b="0" i="0" u="none" strike="noStrike" cap="none" normalizeH="0" baseline="0" dirty="0">
                          <a:ln>
                            <a:noFill/>
                          </a:ln>
                          <a:solidFill>
                            <a:schemeClr val="tx1"/>
                          </a:solidFill>
                          <a:latin typeface="Arial" charset="0"/>
                          <a:cs typeface="Arial" charset="0"/>
                        </a:rPr>
                        <a:t> Changer le masque s'il est mouillé, abîmé ou souillé. </a:t>
                      </a:r>
                    </a:p>
                    <a:p>
                      <a:pPr marL="61913"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95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50" b="0" i="0" u="none" strike="noStrike" cap="none" normalizeH="0" baseline="0" dirty="0">
                          <a:ln>
                            <a:noFill/>
                          </a:ln>
                          <a:solidFill>
                            <a:schemeClr val="tx1"/>
                          </a:solidFill>
                          <a:latin typeface="Arial" charset="0"/>
                          <a:cs typeface="Arial" charset="0"/>
                        </a:rPr>
                        <a:t>Si on utilise un masque jetable, se reporter au document de Soins communs sur l’utilisation prolongée des masques faciaux (en anglais seulement) : </a:t>
                      </a:r>
                      <a:r>
                        <a:rPr kumimoji="0" lang="fr-CA" sz="950" b="0" i="0" u="none" strike="noStrike" cap="none" normalizeH="0" baseline="0" dirty="0">
                          <a:ln>
                            <a:noFill/>
                          </a:ln>
                          <a:solidFill>
                            <a:schemeClr val="tx1"/>
                          </a:solidFill>
                          <a:latin typeface="Arial" charset="0"/>
                          <a:cs typeface="Arial" charset="0"/>
                          <a:hlinkClick r:id="rId5"/>
                        </a:rPr>
                        <a:t>https://sharedhealthmb.ca/files/extended-use-of-face-masks.pdf</a:t>
                      </a:r>
                      <a:r>
                        <a:rPr kumimoji="0" lang="fr-CA" sz="950" b="0" i="0" u="none" strike="noStrike" cap="none" normalizeH="0" baseline="0" dirty="0">
                          <a:ln>
                            <a:noFill/>
                          </a:ln>
                          <a:solidFill>
                            <a:schemeClr val="tx1"/>
                          </a:solidFill>
                          <a:latin typeface="Arial" charset="0"/>
                          <a:cs typeface="Arial" charset="0"/>
                        </a:rPr>
                        <a:t> </a:t>
                      </a: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50" b="0" i="0" u="none" strike="noStrike" cap="none" normalizeH="0" baseline="0" dirty="0">
                          <a:ln>
                            <a:noFill/>
                          </a:ln>
                          <a:solidFill>
                            <a:schemeClr val="tx1"/>
                          </a:solidFill>
                          <a:latin typeface="Arial" charset="0"/>
                          <a:cs typeface="Arial" charset="0"/>
                        </a:rPr>
                        <a:t>Changer le masque s'il est mouillé, endommagé ou souillé et lors des pauses.  </a:t>
                      </a:r>
                    </a:p>
                    <a:p>
                      <a:pPr marL="61913"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950" b="0" i="0" u="none" strike="noStrike" cap="none" normalizeH="0" baseline="0" dirty="0">
                        <a:ln>
                          <a:noFill/>
                        </a:ln>
                        <a:solidFill>
                          <a:schemeClr val="tx1"/>
                        </a:solidFill>
                        <a:effectLst/>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CF6"/>
                    </a:solidFill>
                  </a:tcPr>
                </a:tc>
                <a:extLst>
                  <a:ext uri="{0D108BD9-81ED-4DB2-BD59-A6C34878D82A}">
                    <a16:rowId xmlns:a16="http://schemas.microsoft.com/office/drawing/2014/main" val="10001"/>
                  </a:ext>
                </a:extLst>
              </a:tr>
              <a:tr h="2513227">
                <a:tc vMerge="1">
                  <a:txBody>
                    <a:bodyPr/>
                    <a:lstStyle/>
                    <a:p>
                      <a:endParaRPr lang="en-CA"/>
                    </a:p>
                  </a:txBody>
                  <a:tcPr/>
                </a:tc>
                <a:tc>
                  <a:txBody>
                    <a:bodyPr/>
                    <a:lstStyle/>
                    <a:p>
                      <a:pPr marL="61913" marR="0" lvl="0" indent="0" algn="l" defTabSz="914400" rtl="0" eaLnBrk="1" fontAlgn="base" latinLnBrk="0" hangingPunct="1">
                        <a:lnSpc>
                          <a:spcPts val="1213"/>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213"/>
                        </a:lnSpc>
                        <a:spcBef>
                          <a:spcPct val="0"/>
                        </a:spcBef>
                        <a:spcAft>
                          <a:spcPct val="0"/>
                        </a:spcAft>
                        <a:buClrTx/>
                        <a:buSzTx/>
                        <a:buFontTx/>
                        <a:buNone/>
                        <a:tabLst/>
                      </a:pPr>
                      <a:r>
                        <a:rPr kumimoji="0" lang="fr-CA" sz="1000" b="0" i="0" u="none" strike="noStrike" cap="none" normalizeH="0" baseline="0" dirty="0">
                          <a:ln>
                            <a:noFill/>
                          </a:ln>
                          <a:solidFill>
                            <a:schemeClr val="tx1"/>
                          </a:solidFill>
                          <a:latin typeface="Arial" charset="0"/>
                          <a:cs typeface="Arial" charset="0"/>
                        </a:rPr>
                        <a:t>Soutien et soins aux clients qui sont des cas présumés ou confirmés de </a:t>
                      </a:r>
                      <a:r>
                        <a:rPr kumimoji="0" lang="fr-CA" sz="1000" b="0" i="0" u="none" strike="noStrike" cap="none" normalizeH="0" baseline="0" dirty="0" smtClean="0">
                          <a:ln>
                            <a:noFill/>
                          </a:ln>
                          <a:solidFill>
                            <a:schemeClr val="tx1"/>
                          </a:solidFill>
                          <a:latin typeface="Arial" charset="0"/>
                          <a:cs typeface="Arial" charset="0"/>
                        </a:rPr>
                        <a:t/>
                      </a:r>
                      <a:br>
                        <a:rPr kumimoji="0" lang="fr-CA" sz="1000" b="0" i="0" u="none" strike="noStrike" cap="none" normalizeH="0" baseline="0" dirty="0" smtClean="0">
                          <a:ln>
                            <a:noFill/>
                          </a:ln>
                          <a:solidFill>
                            <a:schemeClr val="tx1"/>
                          </a:solidFill>
                          <a:latin typeface="Arial" charset="0"/>
                          <a:cs typeface="Arial" charset="0"/>
                        </a:rPr>
                      </a:br>
                      <a:r>
                        <a:rPr kumimoji="0" lang="fr-CA" sz="1000" b="0" i="0" u="none" strike="noStrike" cap="none" normalizeH="0" baseline="0" dirty="0" smtClean="0">
                          <a:ln>
                            <a:noFill/>
                          </a:ln>
                          <a:solidFill>
                            <a:schemeClr val="tx1"/>
                          </a:solidFill>
                          <a:latin typeface="Arial" charset="0"/>
                          <a:cs typeface="Arial" charset="0"/>
                        </a:rPr>
                        <a:t>COVID-19</a:t>
                      </a:r>
                      <a:endParaRPr kumimoji="0" lang="fr-CA" sz="1000" b="0" i="0" u="none" strike="noStrike" cap="none" normalizeH="0" baseline="0" dirty="0">
                        <a:ln>
                          <a:noFill/>
                        </a:ln>
                        <a:solidFill>
                          <a:schemeClr val="tx1"/>
                        </a:solidFill>
                        <a:latin typeface="Arial" charset="0"/>
                        <a:cs typeface="Arial" charset="0"/>
                      </a:endParaRPr>
                    </a:p>
                    <a:p>
                      <a:pPr marL="61913" marR="0" lvl="0" indent="0" algn="l" defTabSz="914400" rtl="0" eaLnBrk="1" fontAlgn="base" latinLnBrk="0" hangingPunct="1">
                        <a:lnSpc>
                          <a:spcPts val="1213"/>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CF6"/>
                    </a:solidFill>
                  </a:tcPr>
                </a:tc>
                <a:tc>
                  <a:txBody>
                    <a:bodyPr/>
                    <a:lstStyle/>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Masque médical</a:t>
                      </a: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Protection oculaire </a:t>
                      </a: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Blouse (selon les besoins)</a:t>
                      </a: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Gants (selon les besoins)</a:t>
                      </a: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Masque N95 ajusté (selon les besoins)  </a:t>
                      </a: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CF6"/>
                    </a:solidFill>
                  </a:tcPr>
                </a:tc>
                <a:tc>
                  <a:txBody>
                    <a:bodyPr/>
                    <a:lstStyle/>
                    <a:p>
                      <a:pPr marL="61913"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95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50" b="0" i="0" u="none" strike="noStrike" cap="none" normalizeH="0" baseline="0" dirty="0">
                          <a:ln>
                            <a:noFill/>
                          </a:ln>
                          <a:solidFill>
                            <a:schemeClr val="tx1"/>
                          </a:solidFill>
                          <a:latin typeface="Arial" charset="0"/>
                          <a:cs typeface="Arial" charset="0"/>
                        </a:rPr>
                        <a:t>Se reporter au document de Soins communs sur l’utilisation prolongée des masques faciaux (en anglais seulement) : </a:t>
                      </a:r>
                      <a:r>
                        <a:rPr kumimoji="0" lang="fr-CA" sz="950" b="0" i="0" u="none" strike="noStrike" cap="none" normalizeH="0" baseline="0" dirty="0">
                          <a:ln>
                            <a:noFill/>
                          </a:ln>
                          <a:solidFill>
                            <a:schemeClr val="tx1"/>
                          </a:solidFill>
                          <a:latin typeface="Arial" charset="0"/>
                          <a:cs typeface="Arial" charset="0"/>
                          <a:hlinkClick r:id="rId5"/>
                        </a:rPr>
                        <a:t>https://sharedhealthmb.ca/files/extended-use-of-face-masks.pdf</a:t>
                      </a:r>
                      <a:r>
                        <a:rPr kumimoji="0" lang="fr-CA" sz="950" b="0" i="0" u="none" strike="noStrike" cap="none" normalizeH="0" baseline="0" dirty="0">
                          <a:ln>
                            <a:noFill/>
                          </a:ln>
                          <a:solidFill>
                            <a:schemeClr val="tx1"/>
                          </a:solidFill>
                          <a:latin typeface="Arial" charset="0"/>
                          <a:cs typeface="Arial" charset="0"/>
                        </a:rPr>
                        <a:t> </a:t>
                      </a: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50" b="0" i="0" u="none" strike="noStrike" cap="none" normalizeH="0" baseline="0" dirty="0">
                          <a:ln>
                            <a:noFill/>
                          </a:ln>
                          <a:solidFill>
                            <a:schemeClr val="tx1"/>
                          </a:solidFill>
                          <a:latin typeface="Arial" charset="0"/>
                          <a:cs typeface="Arial" charset="0"/>
                        </a:rPr>
                        <a:t>Changer le masque s'il est mouillé, endommagé ou souillé et lors des pauses.  </a:t>
                      </a:r>
                    </a:p>
                    <a:p>
                      <a:pPr marL="61913"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95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50" b="0" i="0" u="none" strike="noStrike" cap="none" normalizeH="0" baseline="0" dirty="0">
                          <a:ln>
                            <a:noFill/>
                          </a:ln>
                          <a:solidFill>
                            <a:schemeClr val="tx1"/>
                          </a:solidFill>
                          <a:latin typeface="Arial" charset="0"/>
                          <a:cs typeface="Arial" charset="0"/>
                        </a:rPr>
                        <a:t>La protection oculaire recommandée est une monture avec des verres. </a:t>
                      </a: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50" b="0" i="0" u="none" strike="noStrike" cap="none" normalizeH="0" baseline="0" dirty="0">
                          <a:ln>
                            <a:noFill/>
                          </a:ln>
                          <a:solidFill>
                            <a:schemeClr val="tx1"/>
                          </a:solidFill>
                          <a:latin typeface="Arial" charset="0"/>
                          <a:cs typeface="Arial" charset="0"/>
                        </a:rPr>
                        <a:t>Utilisation prolongée de la protection oculaire pendant toute la durée du quart de travail. </a:t>
                      </a: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50" b="0" i="0" u="none" strike="noStrike" cap="none" normalizeH="0" baseline="0" dirty="0">
                          <a:ln>
                            <a:noFill/>
                          </a:ln>
                          <a:solidFill>
                            <a:schemeClr val="tx1"/>
                          </a:solidFill>
                          <a:latin typeface="Arial" charset="0"/>
                          <a:cs typeface="Arial" charset="0"/>
                        </a:rPr>
                        <a:t>Se reporter au document de Soins communs sur la désinfection des protections oculaires (en anglais seulement) : </a:t>
                      </a:r>
                      <a:r>
                        <a:rPr kumimoji="0" lang="fr-CA" sz="950" b="0" i="0" u="none" strike="noStrike" cap="none" normalizeH="0" baseline="0" dirty="0">
                          <a:ln>
                            <a:noFill/>
                          </a:ln>
                          <a:solidFill>
                            <a:schemeClr val="tx1"/>
                          </a:solidFill>
                          <a:latin typeface="Arial" charset="0"/>
                          <a:cs typeface="Arial" charset="0"/>
                          <a:hlinkClick r:id="rId6"/>
                        </a:rPr>
                        <a:t>https://sharedhealthmb.ca/files/standard-operating-procedure-disinfecting-eye.pdf</a:t>
                      </a:r>
                      <a:r>
                        <a:rPr kumimoji="0" lang="fr-CA" sz="950" b="0" i="0" u="none" strike="noStrike" cap="none" normalizeH="0" baseline="0" dirty="0">
                          <a:ln>
                            <a:noFill/>
                          </a:ln>
                          <a:solidFill>
                            <a:schemeClr val="tx1"/>
                          </a:solidFill>
                          <a:latin typeface="Arial" charset="0"/>
                          <a:cs typeface="Arial" charset="0"/>
                        </a:rPr>
                        <a:t> </a:t>
                      </a:r>
                    </a:p>
                    <a:p>
                      <a:pPr marL="61913"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95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50" b="0" i="0" u="none" strike="noStrike" cap="none" normalizeH="0" baseline="0" dirty="0">
                          <a:ln>
                            <a:noFill/>
                          </a:ln>
                          <a:solidFill>
                            <a:schemeClr val="tx1"/>
                          </a:solidFill>
                          <a:latin typeface="Arial" charset="0"/>
                          <a:cs typeface="Arial" charset="0"/>
                        </a:rPr>
                        <a:t>Le masque N95 doit être la solution par défaut pour la protection respiratoire lors de la prise en charge de cas présumés ou confirmés de COVID-19. Si, à la suite d'une évaluation des risques, le personnel estime qu'un masque médical est approprié, il peut choisir d'en porter un.  </a:t>
                      </a: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50" b="0" i="0" u="none" strike="noStrike" cap="none" normalizeH="0" baseline="0" dirty="0">
                          <a:ln>
                            <a:noFill/>
                          </a:ln>
                          <a:solidFill>
                            <a:schemeClr val="tx1"/>
                          </a:solidFill>
                          <a:latin typeface="Arial" charset="0"/>
                          <a:cs typeface="Arial" charset="0"/>
                        </a:rPr>
                        <a:t>Le personnel doit utiliser un masque N95 lorsqu'il aide un client qui utilise un appareil de ventilation en pression positive et lorsqu'il se trouve dans la chambre d'un client qui utilise l'un de ces appareils.</a:t>
                      </a:r>
                    </a:p>
                    <a:p>
                      <a:pPr marL="61913"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95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50" b="0" i="0" u="none" strike="noStrike" cap="none" normalizeH="0" baseline="0" dirty="0">
                          <a:ln>
                            <a:noFill/>
                          </a:ln>
                          <a:solidFill>
                            <a:schemeClr val="tx1"/>
                          </a:solidFill>
                          <a:latin typeface="Arial" charset="0"/>
                          <a:cs typeface="Arial" charset="0"/>
                        </a:rPr>
                        <a:t>Porter des gants et une blouse pour les contacts ou les soins directs avec les clients qui sont des cas présumés ou confirmés de COVID-19. Les gants et les blouses doivent être utilisés une seule fois puis jetés.</a:t>
                      </a:r>
                    </a:p>
                    <a:p>
                      <a:pPr marL="61913" marR="0" lvl="0" indent="0" algn="l" defTabSz="914400" rtl="0" eaLnBrk="1" fontAlgn="base" latinLnBrk="0" hangingPunct="1">
                        <a:lnSpc>
                          <a:spcPct val="100000"/>
                        </a:lnSpc>
                        <a:spcBef>
                          <a:spcPts val="0"/>
                        </a:spcBef>
                        <a:spcAft>
                          <a:spcPct val="0"/>
                        </a:spcAft>
                        <a:buClrTx/>
                        <a:buSzTx/>
                        <a:buFontTx/>
                        <a:buNone/>
                        <a:tabLst/>
                      </a:pPr>
                      <a:endParaRPr kumimoji="0" lang="en-US" altLang="en-US" sz="950" b="0" i="0" u="none" strike="noStrike" cap="none" normalizeH="0" baseline="0" dirty="0">
                        <a:ln>
                          <a:noFill/>
                        </a:ln>
                        <a:solidFill>
                          <a:schemeClr val="tx1"/>
                        </a:solidFill>
                        <a:effectLst/>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CF6"/>
                    </a:solidFill>
                  </a:tcPr>
                </a:tc>
                <a:extLst>
                  <a:ext uri="{0D108BD9-81ED-4DB2-BD59-A6C34878D82A}">
                    <a16:rowId xmlns:a16="http://schemas.microsoft.com/office/drawing/2014/main" val="2808368583"/>
                  </a:ext>
                </a:extLst>
              </a:tr>
            </a:tbl>
          </a:graphicData>
        </a:graphic>
      </p:graphicFrame>
    </p:spTree>
    <p:extLst>
      <p:ext uri="{BB962C8B-B14F-4D97-AF65-F5344CB8AC3E}">
        <p14:creationId xmlns:p14="http://schemas.microsoft.com/office/powerpoint/2010/main" val="3065778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44550" y="158479"/>
            <a:ext cx="8676166" cy="1541721"/>
          </a:xfrm>
        </p:spPr>
        <p:txBody>
          <a:bodyPr/>
          <a:lstStyle/>
          <a:p>
            <a:pPr algn="ctr"/>
            <a:r>
              <a:rPr lang="fr-CA" sz="3200" dirty="0"/>
              <a:t>Régies </a:t>
            </a:r>
            <a:r>
              <a:rPr lang="fr-CA" sz="3200" dirty="0" smtClean="0"/>
              <a:t>de </a:t>
            </a:r>
            <a:r>
              <a:rPr lang="fr-CA" sz="3200" dirty="0"/>
              <a:t>s</a:t>
            </a:r>
            <a:r>
              <a:rPr lang="fr-CA" sz="3200" dirty="0" smtClean="0"/>
              <a:t>ervices </a:t>
            </a:r>
            <a:r>
              <a:rPr lang="fr-CA" sz="3200" dirty="0"/>
              <a:t>à l’enfant et à la famille</a:t>
            </a:r>
          </a:p>
        </p:txBody>
      </p:sp>
      <p:graphicFrame>
        <p:nvGraphicFramePr>
          <p:cNvPr id="3" name="object 3"/>
          <p:cNvGraphicFramePr>
            <a:graphicFrameLocks noGrp="1"/>
          </p:cNvGraphicFramePr>
          <p:nvPr>
            <p:custDataLst>
              <p:tags r:id="rId2"/>
            </p:custDataLst>
            <p:extLst>
              <p:ext uri="{D42A27DB-BD31-4B8C-83A1-F6EECF244321}">
                <p14:modId xmlns:p14="http://schemas.microsoft.com/office/powerpoint/2010/main" val="2482255475"/>
              </p:ext>
            </p:extLst>
          </p:nvPr>
        </p:nvGraphicFramePr>
        <p:xfrm>
          <a:off x="0" y="1557142"/>
          <a:ext cx="9143999" cy="6458232"/>
        </p:xfrm>
        <a:graphic>
          <a:graphicData uri="http://schemas.openxmlformats.org/drawingml/2006/table">
            <a:tbl>
              <a:tblPr/>
              <a:tblGrid>
                <a:gridCol w="1152939">
                  <a:extLst>
                    <a:ext uri="{9D8B030D-6E8A-4147-A177-3AD203B41FA5}">
                      <a16:colId xmlns:a16="http://schemas.microsoft.com/office/drawing/2014/main" val="20000"/>
                    </a:ext>
                  </a:extLst>
                </a:gridCol>
                <a:gridCol w="1317195">
                  <a:extLst>
                    <a:ext uri="{9D8B030D-6E8A-4147-A177-3AD203B41FA5}">
                      <a16:colId xmlns:a16="http://schemas.microsoft.com/office/drawing/2014/main" val="20001"/>
                    </a:ext>
                  </a:extLst>
                </a:gridCol>
                <a:gridCol w="2080095">
                  <a:extLst>
                    <a:ext uri="{9D8B030D-6E8A-4147-A177-3AD203B41FA5}">
                      <a16:colId xmlns:a16="http://schemas.microsoft.com/office/drawing/2014/main" val="20002"/>
                    </a:ext>
                  </a:extLst>
                </a:gridCol>
                <a:gridCol w="4593770">
                  <a:extLst>
                    <a:ext uri="{9D8B030D-6E8A-4147-A177-3AD203B41FA5}">
                      <a16:colId xmlns:a16="http://schemas.microsoft.com/office/drawing/2014/main" val="20003"/>
                    </a:ext>
                  </a:extLst>
                </a:gridCol>
              </a:tblGrid>
              <a:tr h="377472">
                <a:tc>
                  <a:txBody>
                    <a:bodyPr/>
                    <a:lstStyle>
                      <a:lvl1pPr marL="84138">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84138" marR="0" lvl="0" indent="0" algn="ctr" defTabSz="914400" rtl="0" eaLnBrk="1" fontAlgn="base" latinLnBrk="0" hangingPunct="1">
                        <a:lnSpc>
                          <a:spcPct val="100000"/>
                        </a:lnSpc>
                        <a:spcBef>
                          <a:spcPts val="225"/>
                        </a:spcBef>
                        <a:spcAft>
                          <a:spcPct val="0"/>
                        </a:spcAft>
                        <a:buClrTx/>
                        <a:buSzTx/>
                        <a:buFontTx/>
                        <a:buNone/>
                        <a:tabLst/>
                      </a:pPr>
                      <a:r>
                        <a:rPr kumimoji="0" lang="fr-CA" sz="1100" b="1" i="0" u="none" strike="noStrike" cap="none" normalizeH="0" baseline="0">
                          <a:ln>
                            <a:noFill/>
                          </a:ln>
                          <a:solidFill>
                            <a:srgbClr val="FFFFFF"/>
                          </a:solidFill>
                          <a:latin typeface="Arial" charset="0"/>
                          <a:cs typeface="Arial" charset="0"/>
                        </a:rPr>
                        <a:t>Zones</a:t>
                      </a:r>
                    </a:p>
                  </a:txBody>
                  <a:tcPr marL="0" marR="0" marT="23028"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00054"/>
                    </a:solidFill>
                  </a:tcPr>
                </a:tc>
                <a:tc>
                  <a:txBody>
                    <a:bodyPr/>
                    <a:lstStyle>
                      <a:lvl1pPr marL="84138">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84138" marR="0" lvl="0" indent="0" algn="ctr" defTabSz="914400" rtl="0" eaLnBrk="1" fontAlgn="base" latinLnBrk="0" hangingPunct="1">
                        <a:lnSpc>
                          <a:spcPct val="100000"/>
                        </a:lnSpc>
                        <a:spcBef>
                          <a:spcPts val="225"/>
                        </a:spcBef>
                        <a:spcAft>
                          <a:spcPct val="0"/>
                        </a:spcAft>
                        <a:buClrTx/>
                        <a:buSzTx/>
                        <a:buFontTx/>
                        <a:buNone/>
                        <a:tabLst/>
                      </a:pPr>
                      <a:r>
                        <a:rPr kumimoji="0" lang="fr-CA" sz="1100" b="1" i="0" u="none" strike="noStrike" cap="none" normalizeH="0" baseline="0">
                          <a:ln>
                            <a:noFill/>
                          </a:ln>
                          <a:solidFill>
                            <a:srgbClr val="FFFFFF"/>
                          </a:solidFill>
                          <a:latin typeface="Arial" charset="0"/>
                          <a:cs typeface="Arial" charset="0"/>
                        </a:rPr>
                        <a:t>Activité</a:t>
                      </a:r>
                    </a:p>
                  </a:txBody>
                  <a:tcPr marL="0" marR="0" marT="23028"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00054"/>
                    </a:solidFill>
                  </a:tcPr>
                </a:tc>
                <a:tc>
                  <a:txBody>
                    <a:bodyPr/>
                    <a:lstStyle>
                      <a:lvl1pPr marL="84138">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84138" marR="0" lvl="0" indent="0" algn="ctr" defTabSz="914400" rtl="0" eaLnBrk="1" fontAlgn="base" latinLnBrk="0" hangingPunct="1">
                        <a:lnSpc>
                          <a:spcPct val="100000"/>
                        </a:lnSpc>
                        <a:spcBef>
                          <a:spcPts val="225"/>
                        </a:spcBef>
                        <a:spcAft>
                          <a:spcPct val="0"/>
                        </a:spcAft>
                        <a:buClrTx/>
                        <a:buSzTx/>
                        <a:buFontTx/>
                        <a:buNone/>
                        <a:tabLst/>
                      </a:pPr>
                      <a:r>
                        <a:rPr kumimoji="0" lang="fr-CA" sz="1100" b="1" i="0" u="none" strike="noStrike" cap="none" normalizeH="0" baseline="0">
                          <a:ln>
                            <a:noFill/>
                          </a:ln>
                          <a:solidFill>
                            <a:srgbClr val="FFFFFF"/>
                          </a:solidFill>
                          <a:latin typeface="Arial" charset="0"/>
                          <a:cs typeface="Arial" charset="0"/>
                        </a:rPr>
                        <a:t>Masque/EPI</a:t>
                      </a:r>
                    </a:p>
                  </a:txBody>
                  <a:tcPr marL="0" marR="0" marT="23028"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00054"/>
                    </a:solidFill>
                  </a:tcPr>
                </a:tc>
                <a:tc>
                  <a:txBody>
                    <a:bodyPr/>
                    <a:lstStyle>
                      <a:lvl1pPr marL="85725">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85725" marR="0" lvl="0" indent="0" algn="l" defTabSz="914400" rtl="0" eaLnBrk="1" fontAlgn="base" latinLnBrk="0" hangingPunct="1">
                        <a:lnSpc>
                          <a:spcPct val="100000"/>
                        </a:lnSpc>
                        <a:spcBef>
                          <a:spcPts val="225"/>
                        </a:spcBef>
                        <a:spcAft>
                          <a:spcPct val="0"/>
                        </a:spcAft>
                        <a:buClrTx/>
                        <a:buSzTx/>
                        <a:buFontTx/>
                        <a:buNone/>
                        <a:tabLst/>
                      </a:pPr>
                      <a:endParaRPr kumimoji="0" lang="en-US" altLang="en-US" sz="1000" b="1" i="0" u="none" strike="noStrike" cap="none" normalizeH="0" baseline="0" dirty="0">
                        <a:ln>
                          <a:noFill/>
                        </a:ln>
                        <a:solidFill>
                          <a:srgbClr val="FFFFFF"/>
                        </a:solidFill>
                        <a:effectLst/>
                        <a:latin typeface="Arial" charset="0"/>
                        <a:cs typeface="Arial" charset="0"/>
                      </a:endParaRPr>
                    </a:p>
                    <a:p>
                      <a:pPr marL="85725" marR="0" lvl="0" indent="0" algn="ctr" defTabSz="914400" rtl="0" eaLnBrk="1" fontAlgn="base" latinLnBrk="0" hangingPunct="1">
                        <a:lnSpc>
                          <a:spcPct val="100000"/>
                        </a:lnSpc>
                        <a:spcBef>
                          <a:spcPts val="225"/>
                        </a:spcBef>
                        <a:spcAft>
                          <a:spcPct val="0"/>
                        </a:spcAft>
                        <a:buClrTx/>
                        <a:buSzTx/>
                        <a:buFontTx/>
                        <a:buNone/>
                        <a:tabLst/>
                      </a:pPr>
                      <a:r>
                        <a:rPr kumimoji="0" lang="fr-CA" sz="1000" b="1" i="0" u="none" strike="noStrike" cap="none" normalizeH="0" baseline="0">
                          <a:ln>
                            <a:noFill/>
                          </a:ln>
                          <a:solidFill>
                            <a:srgbClr val="FFFFFF"/>
                          </a:solidFill>
                          <a:latin typeface="Arial" charset="0"/>
                          <a:cs typeface="Arial" charset="0"/>
                        </a:rPr>
                        <a:t>Instructions particulières</a:t>
                      </a:r>
                    </a:p>
                  </a:txBody>
                  <a:tcPr marL="0" marR="0" marT="23028"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00054"/>
                    </a:solidFill>
                  </a:tcPr>
                </a:tc>
                <a:extLst>
                  <a:ext uri="{0D108BD9-81ED-4DB2-BD59-A6C34878D82A}">
                    <a16:rowId xmlns:a16="http://schemas.microsoft.com/office/drawing/2014/main" val="10000"/>
                  </a:ext>
                </a:extLst>
              </a:tr>
              <a:tr h="1629670">
                <a:tc rowSpan="2">
                  <a:txBody>
                    <a:bodyPr/>
                    <a:lstStyle>
                      <a:lvl1pPr marL="84138">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1" i="0" u="none" strike="noStrike" cap="none" normalizeH="0" baseline="0" dirty="0">
                          <a:ln>
                            <a:noFill/>
                          </a:ln>
                          <a:solidFill>
                            <a:schemeClr val="tx1"/>
                          </a:solidFill>
                          <a:latin typeface="Arial" charset="0"/>
                          <a:cs typeface="Arial" charset="0"/>
                        </a:rPr>
                        <a:t>Régies </a:t>
                      </a:r>
                      <a:r>
                        <a:rPr kumimoji="0" lang="fr-CA" sz="1000" b="1" i="0" u="none" strike="noStrike" cap="none" normalizeH="0" baseline="0" dirty="0" smtClean="0">
                          <a:ln>
                            <a:noFill/>
                          </a:ln>
                          <a:solidFill>
                            <a:schemeClr val="tx1"/>
                          </a:solidFill>
                          <a:latin typeface="Arial" charset="0"/>
                          <a:cs typeface="Arial" charset="0"/>
                        </a:rPr>
                        <a:t>de services </a:t>
                      </a:r>
                      <a:r>
                        <a:rPr kumimoji="0" lang="fr-CA" sz="1000" b="1" i="0" u="none" strike="noStrike" cap="none" normalizeH="0" baseline="0" dirty="0">
                          <a:ln>
                            <a:noFill/>
                          </a:ln>
                          <a:solidFill>
                            <a:schemeClr val="tx1"/>
                          </a:solidFill>
                          <a:latin typeface="Arial" charset="0"/>
                          <a:cs typeface="Arial" charset="0"/>
                        </a:rPr>
                        <a:t>à l'enfant et à la </a:t>
                      </a:r>
                      <a:r>
                        <a:rPr kumimoji="0" lang="fr-CA" sz="1000" b="1" i="0" u="none" strike="noStrike" cap="none" normalizeH="0" baseline="0" dirty="0" smtClean="0">
                          <a:ln>
                            <a:noFill/>
                          </a:ln>
                          <a:solidFill>
                            <a:schemeClr val="tx1"/>
                          </a:solidFill>
                          <a:latin typeface="Arial" charset="0"/>
                          <a:cs typeface="Arial" charset="0"/>
                        </a:rPr>
                        <a:t>famille</a:t>
                      </a:r>
                      <a:endParaRPr kumimoji="0" lang="fr-CA" sz="1000" b="1" i="0" u="none" strike="noStrike" cap="none" normalizeH="0" baseline="0" dirty="0">
                        <a:ln>
                          <a:noFill/>
                        </a:ln>
                        <a:solidFill>
                          <a:schemeClr val="tx1"/>
                        </a:solidFill>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lang="fr-CA" sz="1000" dirty="0" smtClean="0">
                        <a:solidFill>
                          <a:schemeClr val="tx1"/>
                        </a:solidFill>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lang="fr-CA" sz="1000" dirty="0" smtClean="0">
                        <a:solidFill>
                          <a:schemeClr val="tx1"/>
                        </a:solidFill>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lang="fr-CA" sz="1000" dirty="0" smtClean="0">
                        <a:solidFill>
                          <a:schemeClr val="tx1"/>
                        </a:solidFill>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lang="fr-CA" sz="1000" dirty="0" smtClean="0">
                        <a:solidFill>
                          <a:schemeClr val="tx1"/>
                        </a:solidFill>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lang="fr-CA" sz="1000" dirty="0" smtClean="0">
                        <a:solidFill>
                          <a:schemeClr val="tx1"/>
                        </a:solidFill>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lang="fr-CA" sz="1000" dirty="0" smtClean="0">
                        <a:solidFill>
                          <a:schemeClr val="tx1"/>
                        </a:solidFill>
                      </a:endParaRPr>
                    </a:p>
                    <a:p>
                      <a:pPr marL="84138" marR="0" lvl="0" indent="0" algn="l" defTabSz="914400" rtl="0" eaLnBrk="1" fontAlgn="base" latinLnBrk="0" hangingPunct="1">
                        <a:lnSpc>
                          <a:spcPct val="100000"/>
                        </a:lnSpc>
                        <a:spcBef>
                          <a:spcPts val="138"/>
                        </a:spcBef>
                        <a:spcAft>
                          <a:spcPct val="0"/>
                        </a:spcAft>
                        <a:buClrTx/>
                        <a:buSzTx/>
                        <a:buFontTx/>
                        <a:buNone/>
                        <a:tabLst/>
                        <a:defRPr/>
                      </a:pPr>
                      <a:r>
                        <a:rPr lang="fr-CA" sz="1000" dirty="0" smtClean="0">
                          <a:solidFill>
                            <a:schemeClr val="tx1"/>
                          </a:solidFill>
                        </a:rPr>
                        <a:t>13 </a:t>
                      </a:r>
                      <a:r>
                        <a:rPr lang="fr-CA" sz="1000" dirty="0">
                          <a:solidFill>
                            <a:schemeClr val="tx1"/>
                          </a:solidFill>
                        </a:rPr>
                        <a:t>au 22 octobre </a:t>
                      </a: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txBody>
                  <a:tcPr marL="0" marR="0" marT="14653"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CF6"/>
                    </a:solidFill>
                  </a:tcPr>
                </a:tc>
                <a:tc>
                  <a:txBody>
                    <a:bodyPr/>
                    <a:lstStyle>
                      <a:lvl1pPr marL="61913">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Services courants de protection des enfants </a:t>
                      </a: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213"/>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213"/>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CF6"/>
                    </a:solidFill>
                  </a:tcPr>
                </a:tc>
                <a:tc>
                  <a:txBody>
                    <a:bodyPr/>
                    <a:lstStyle>
                      <a:lvl1pPr marL="61913">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61913" marR="0" lvl="0" indent="0" algn="l" defTabSz="914400" rtl="0" eaLnBrk="1" fontAlgn="base" latinLnBrk="0" hangingPunct="1">
                        <a:lnSpc>
                          <a:spcPts val="1100"/>
                        </a:lnSpc>
                        <a:spcBef>
                          <a:spcPct val="0"/>
                        </a:spcBef>
                        <a:spcAft>
                          <a:spcPct val="0"/>
                        </a:spcAft>
                        <a:buClrTx/>
                        <a:buSzTx/>
                        <a:buFontTx/>
                        <a:buNone/>
                        <a:tabLst/>
                        <a:defRPr/>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213"/>
                        </a:lnSpc>
                        <a:spcBef>
                          <a:spcPct val="0"/>
                        </a:spcBef>
                        <a:spcAft>
                          <a:spcPct val="0"/>
                        </a:spcAft>
                        <a:buClrTx/>
                        <a:buSzTx/>
                        <a:buFontTx/>
                        <a:buNone/>
                        <a:tabLst/>
                        <a:defRPr/>
                      </a:pPr>
                      <a:r>
                        <a:rPr kumimoji="0" lang="fr-CA" sz="1000" b="0" i="0" u="none" strike="noStrike" cap="none" normalizeH="0" baseline="0">
                          <a:ln>
                            <a:noFill/>
                          </a:ln>
                          <a:solidFill>
                            <a:schemeClr val="tx1"/>
                          </a:solidFill>
                          <a:latin typeface="Arial" charset="0"/>
                          <a:cs typeface="Arial" charset="0"/>
                        </a:rPr>
                        <a:t>Masque (selon les besoins)</a:t>
                      </a: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CF6"/>
                    </a:solidFill>
                  </a:tcPr>
                </a:tc>
                <a:tc>
                  <a:txBody>
                    <a:bodyPr/>
                    <a:lstStyle>
                      <a:lvl1pPr marL="61913">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61913" marR="0" lvl="0" indent="0" algn="l" defTabSz="914400" rtl="0" eaLnBrk="1" fontAlgn="base" latinLnBrk="0" hangingPunct="1">
                        <a:lnSpc>
                          <a:spcPct val="100000"/>
                        </a:lnSpc>
                        <a:spcBef>
                          <a:spcPts val="0"/>
                        </a:spcBef>
                        <a:spcAft>
                          <a:spcPct val="0"/>
                        </a:spcAft>
                        <a:buClrTx/>
                        <a:buSzTx/>
                        <a:buFontTx/>
                        <a:buNone/>
                        <a:tabLst/>
                      </a:pPr>
                      <a:endParaRPr kumimoji="0" lang="en-US" altLang="en-US" sz="95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ts val="0"/>
                        </a:spcBef>
                        <a:spcAft>
                          <a:spcPct val="0"/>
                        </a:spcAft>
                        <a:buClrTx/>
                        <a:buSzTx/>
                        <a:buFontTx/>
                        <a:buNone/>
                        <a:tabLst/>
                      </a:pPr>
                      <a:r>
                        <a:rPr kumimoji="0" lang="fr-CA" sz="950" b="0" i="0" u="none" strike="noStrike" cap="none" normalizeH="0" baseline="0" dirty="0">
                          <a:ln>
                            <a:noFill/>
                          </a:ln>
                          <a:solidFill>
                            <a:schemeClr val="tx1"/>
                          </a:solidFill>
                          <a:latin typeface="Arial" charset="0"/>
                          <a:cs typeface="Arial" charset="0"/>
                        </a:rPr>
                        <a:t>Pratiquer l'hygiène des mains à l'arrivée dans un établissement, au départ d'un établissement et avant et après avoir mis et enlevé l'EPI ou le masque non médical.  L'hygiène des mains doit également être pratiquée avant et après les contacts avec les clients, les autres employés ou les surfaces, objets ou zones que les gens touchent (p. ex. les toilettes, les papiers). </a:t>
                      </a:r>
                    </a:p>
                    <a:p>
                      <a:pPr marL="61913" marR="0" lvl="0" indent="0" algn="l" defTabSz="914400" rtl="0" eaLnBrk="1" fontAlgn="base" latinLnBrk="0" hangingPunct="1">
                        <a:lnSpc>
                          <a:spcPct val="100000"/>
                        </a:lnSpc>
                        <a:spcBef>
                          <a:spcPts val="0"/>
                        </a:spcBef>
                        <a:spcAft>
                          <a:spcPct val="0"/>
                        </a:spcAft>
                        <a:buClrTx/>
                        <a:buSzTx/>
                        <a:buFontTx/>
                        <a:buNone/>
                        <a:tabLst/>
                      </a:pPr>
                      <a:endParaRPr kumimoji="0" lang="en-US" altLang="en-US" sz="95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50" b="0" i="0" u="none" strike="noStrike" cap="none" normalizeH="0" baseline="0" dirty="0">
                          <a:ln>
                            <a:noFill/>
                          </a:ln>
                          <a:solidFill>
                            <a:schemeClr val="tx1"/>
                          </a:solidFill>
                          <a:latin typeface="Arial" charset="0"/>
                          <a:cs typeface="Arial" charset="0"/>
                        </a:rPr>
                        <a:t>Suivre les recommandations de la santé publique pour la population générale pour savoir quand porter un masque. Se reporter au document : </a:t>
                      </a:r>
                      <a:r>
                        <a:rPr kumimoji="0" lang="fr-CA" sz="950" b="0" i="0" u="none" strike="noStrike" cap="none" normalizeH="0" baseline="0" dirty="0">
                          <a:ln>
                            <a:noFill/>
                          </a:ln>
                          <a:solidFill>
                            <a:schemeClr val="tx1"/>
                          </a:solidFill>
                          <a:latin typeface="Arial" charset="0"/>
                          <a:cs typeface="Arial" charset="0"/>
                          <a:hlinkClick r:id="rId4"/>
                        </a:rPr>
                        <a:t>https://www.gov.mb.ca/covid19/resources/masks.fr.html</a:t>
                      </a:r>
                      <a:r>
                        <a:rPr kumimoji="0" lang="fr-CA" sz="950" b="0" i="0" u="none" strike="noStrike" cap="none" normalizeH="0" baseline="0" dirty="0">
                          <a:ln>
                            <a:noFill/>
                          </a:ln>
                          <a:solidFill>
                            <a:schemeClr val="tx1"/>
                          </a:solidFill>
                          <a:latin typeface="Arial" charset="0"/>
                          <a:cs typeface="Arial" charset="0"/>
                        </a:rPr>
                        <a:t> </a:t>
                      </a:r>
                    </a:p>
                    <a:p>
                      <a:pPr marL="61913" marR="0" lvl="0" indent="0" algn="l" defTabSz="914400" rtl="0" eaLnBrk="1" fontAlgn="base" latinLnBrk="0" hangingPunct="1">
                        <a:lnSpc>
                          <a:spcPct val="100000"/>
                        </a:lnSpc>
                        <a:spcBef>
                          <a:spcPts val="0"/>
                        </a:spcBef>
                        <a:spcAft>
                          <a:spcPct val="0"/>
                        </a:spcAft>
                        <a:buClrTx/>
                        <a:buSzTx/>
                        <a:buFontTx/>
                        <a:buNone/>
                        <a:tabLst/>
                      </a:pPr>
                      <a:endParaRPr lang="en-US" sz="950" kern="1200" baseline="0" dirty="0">
                        <a:solidFill>
                          <a:schemeClr val="tx1"/>
                        </a:solidFill>
                        <a:effectLst/>
                        <a:latin typeface="Arial" panose="020B0604020202020204" pitchFamily="34" charset="0"/>
                        <a:ea typeface="+mn-ea"/>
                        <a:cs typeface="Arial" panose="020B0604020202020204" pitchFamily="34" charset="0"/>
                      </a:endParaRP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50" i="0" u="none" strike="noStrike" cap="none" normalizeH="0" baseline="0" dirty="0">
                          <a:ln>
                            <a:noFill/>
                          </a:ln>
                          <a:solidFill>
                            <a:schemeClr val="tx1"/>
                          </a:solidFill>
                          <a:latin typeface="Arial" charset="0"/>
                          <a:cs typeface="Arial" charset="0"/>
                        </a:rPr>
                        <a:t>Si un masque non médical est porté, réutiliser le même masque </a:t>
                      </a:r>
                      <a:r>
                        <a:rPr kumimoji="0" lang="fr-CA" sz="950" b="1" i="0" u="none" strike="noStrike" cap="none" normalizeH="0" baseline="0" dirty="0">
                          <a:ln>
                            <a:noFill/>
                          </a:ln>
                          <a:solidFill>
                            <a:schemeClr val="tx1"/>
                          </a:solidFill>
                          <a:latin typeface="Arial" charset="0"/>
                          <a:cs typeface="Arial" charset="0"/>
                        </a:rPr>
                        <a:t>pour un maximum d'un quart de travail complet.</a:t>
                      </a:r>
                      <a:r>
                        <a:rPr kumimoji="0" lang="fr-CA" sz="950" b="0" i="0" u="none" strike="noStrike" cap="none" normalizeH="0" baseline="0" dirty="0">
                          <a:ln>
                            <a:noFill/>
                          </a:ln>
                          <a:solidFill>
                            <a:schemeClr val="tx1"/>
                          </a:solidFill>
                          <a:latin typeface="Arial" charset="0"/>
                          <a:cs typeface="Arial" charset="0"/>
                        </a:rPr>
                        <a:t> Changer le masque s'il est mouillé, abîmé ou souillé. </a:t>
                      </a:r>
                    </a:p>
                    <a:p>
                      <a:pPr marL="61913"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95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50" b="0" i="0" u="none" strike="noStrike" cap="none" normalizeH="0" baseline="0" dirty="0">
                          <a:ln>
                            <a:noFill/>
                          </a:ln>
                          <a:solidFill>
                            <a:schemeClr val="tx1"/>
                          </a:solidFill>
                          <a:latin typeface="Arial" charset="0"/>
                          <a:cs typeface="Arial" charset="0"/>
                        </a:rPr>
                        <a:t>Si on utilise un masque jetable, se reporter au document de Soins communs sur l’utilisation prolongée des masques faciaux (en anglais seulement) : </a:t>
                      </a:r>
                      <a:r>
                        <a:rPr kumimoji="0" lang="fr-CA" sz="950" b="0" i="0" u="none" strike="noStrike" cap="none" normalizeH="0" baseline="0" dirty="0">
                          <a:ln>
                            <a:noFill/>
                          </a:ln>
                          <a:solidFill>
                            <a:schemeClr val="tx1"/>
                          </a:solidFill>
                          <a:latin typeface="Arial" charset="0"/>
                          <a:cs typeface="Arial" charset="0"/>
                          <a:hlinkClick r:id="rId5"/>
                        </a:rPr>
                        <a:t>https://sharedhealthmb.ca/files/extended-use-of-face-masks.pdf</a:t>
                      </a:r>
                      <a:r>
                        <a:rPr kumimoji="0" lang="fr-CA" sz="950" b="0" i="0" u="none" strike="noStrike" cap="none" normalizeH="0" baseline="0" dirty="0">
                          <a:ln>
                            <a:noFill/>
                          </a:ln>
                          <a:solidFill>
                            <a:schemeClr val="tx1"/>
                          </a:solidFill>
                          <a:latin typeface="Arial" charset="0"/>
                          <a:cs typeface="Arial" charset="0"/>
                        </a:rPr>
                        <a:t> </a:t>
                      </a: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50" b="0" i="0" u="none" strike="noStrike" cap="none" normalizeH="0" baseline="0" dirty="0">
                          <a:ln>
                            <a:noFill/>
                          </a:ln>
                          <a:solidFill>
                            <a:schemeClr val="tx1"/>
                          </a:solidFill>
                          <a:latin typeface="Arial" charset="0"/>
                          <a:cs typeface="Arial" charset="0"/>
                        </a:rPr>
                        <a:t>Changer le masque s'il est mouillé, endommagé ou souillé et lors des pauses.  </a:t>
                      </a:r>
                    </a:p>
                    <a:p>
                      <a:pPr marL="61913"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950" b="0" i="0" u="none" strike="noStrike" cap="none" normalizeH="0" baseline="0" dirty="0">
                        <a:ln>
                          <a:noFill/>
                        </a:ln>
                        <a:solidFill>
                          <a:schemeClr val="tx1"/>
                        </a:solidFill>
                        <a:effectLst/>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CF6"/>
                    </a:solidFill>
                  </a:tcPr>
                </a:tc>
                <a:extLst>
                  <a:ext uri="{0D108BD9-81ED-4DB2-BD59-A6C34878D82A}">
                    <a16:rowId xmlns:a16="http://schemas.microsoft.com/office/drawing/2014/main" val="10001"/>
                  </a:ext>
                </a:extLst>
              </a:tr>
              <a:tr h="2513227">
                <a:tc vMerge="1">
                  <a:txBody>
                    <a:bodyPr/>
                    <a:lstStyle/>
                    <a:p>
                      <a:endParaRPr lang="en-CA"/>
                    </a:p>
                  </a:txBody>
                  <a:tcPr/>
                </a:tc>
                <a:tc>
                  <a:txBody>
                    <a:bodyPr/>
                    <a:lstStyle/>
                    <a:p>
                      <a:pPr marL="61913" marR="0" lvl="0" indent="0" algn="l" defTabSz="914400" rtl="0" eaLnBrk="1" fontAlgn="base" latinLnBrk="0" hangingPunct="1">
                        <a:lnSpc>
                          <a:spcPts val="1213"/>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r>
                        <a:rPr kumimoji="0" lang="fr-CA" sz="1000" b="0" i="0" u="none" strike="noStrike" cap="none" normalizeH="0" baseline="0" dirty="0">
                          <a:ln>
                            <a:noFill/>
                          </a:ln>
                          <a:solidFill>
                            <a:schemeClr val="tx1"/>
                          </a:solidFill>
                          <a:latin typeface="Arial" charset="0"/>
                          <a:cs typeface="Arial" charset="0"/>
                        </a:rPr>
                        <a:t>Services de protection des enfants </a:t>
                      </a:r>
                    </a:p>
                    <a:p>
                      <a:pPr marL="61913" marR="0" lvl="0" indent="0" algn="l" defTabSz="914400" rtl="0" eaLnBrk="1" fontAlgn="base" latinLnBrk="0" hangingPunct="1">
                        <a:lnSpc>
                          <a:spcPct val="100000"/>
                        </a:lnSpc>
                        <a:spcBef>
                          <a:spcPct val="0"/>
                        </a:spcBef>
                        <a:spcAft>
                          <a:spcPct val="0"/>
                        </a:spcAft>
                        <a:buClrTx/>
                        <a:buSzTx/>
                        <a:buFontTx/>
                        <a:buNone/>
                        <a:tabLst/>
                      </a:pPr>
                      <a:r>
                        <a:rPr kumimoji="0" lang="fr-CA" sz="1000" b="0" i="0" u="none" strike="noStrike" cap="none" normalizeH="0" baseline="0" dirty="0">
                          <a:ln>
                            <a:noFill/>
                          </a:ln>
                          <a:solidFill>
                            <a:schemeClr val="tx1"/>
                          </a:solidFill>
                          <a:latin typeface="Arial" charset="0"/>
                          <a:cs typeface="Arial" charset="0"/>
                        </a:rPr>
                        <a:t>en contact étroit avec des cas présumés ou confirmés de </a:t>
                      </a:r>
                      <a:r>
                        <a:rPr kumimoji="0" lang="fr-CA" sz="1000" b="0" i="0" u="none" strike="noStrike" cap="none" normalizeH="0" baseline="0" dirty="0" smtClean="0">
                          <a:ln>
                            <a:noFill/>
                          </a:ln>
                          <a:solidFill>
                            <a:schemeClr val="tx1"/>
                          </a:solidFill>
                          <a:latin typeface="Arial" charset="0"/>
                          <a:cs typeface="Arial" charset="0"/>
                        </a:rPr>
                        <a:t/>
                      </a:r>
                      <a:br>
                        <a:rPr kumimoji="0" lang="fr-CA" sz="1000" b="0" i="0" u="none" strike="noStrike" cap="none" normalizeH="0" baseline="0" dirty="0" smtClean="0">
                          <a:ln>
                            <a:noFill/>
                          </a:ln>
                          <a:solidFill>
                            <a:schemeClr val="tx1"/>
                          </a:solidFill>
                          <a:latin typeface="Arial" charset="0"/>
                          <a:cs typeface="Arial" charset="0"/>
                        </a:rPr>
                      </a:br>
                      <a:r>
                        <a:rPr kumimoji="0" lang="fr-CA" sz="1000" b="0" i="0" u="none" strike="noStrike" cap="none" normalizeH="0" baseline="0" dirty="0" smtClean="0">
                          <a:ln>
                            <a:noFill/>
                          </a:ln>
                          <a:solidFill>
                            <a:schemeClr val="tx1"/>
                          </a:solidFill>
                          <a:latin typeface="Arial" charset="0"/>
                          <a:cs typeface="Arial" charset="0"/>
                        </a:rPr>
                        <a:t>COVID-19 </a:t>
                      </a:r>
                      <a:endParaRPr kumimoji="0" lang="fr-CA" sz="1000" b="0" i="0" u="none" strike="noStrike" cap="none" normalizeH="0" baseline="0" dirty="0">
                        <a:ln>
                          <a:noFill/>
                        </a:ln>
                        <a:solidFill>
                          <a:schemeClr val="tx1"/>
                        </a:solidFill>
                        <a:latin typeface="Arial" charset="0"/>
                        <a:cs typeface="Arial" charset="0"/>
                      </a:endParaRPr>
                    </a:p>
                    <a:p>
                      <a:pPr marL="61913" marR="0" lvl="0" indent="0" algn="l" defTabSz="914400" rtl="0" eaLnBrk="1" fontAlgn="base" latinLnBrk="0" hangingPunct="1">
                        <a:lnSpc>
                          <a:spcPts val="1213"/>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CF6"/>
                    </a:solidFill>
                  </a:tcPr>
                </a:tc>
                <a:tc>
                  <a:txBody>
                    <a:bodyPr/>
                    <a:lstStyle/>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Masque médical</a:t>
                      </a: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Protection oculaire </a:t>
                      </a: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Blouse (selon les besoins)</a:t>
                      </a: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Gants (selon les besoins)</a:t>
                      </a: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CF6"/>
                    </a:solidFill>
                  </a:tcPr>
                </a:tc>
                <a:tc>
                  <a:txBody>
                    <a:bodyPr/>
                    <a:lstStyle/>
                    <a:p>
                      <a:pPr marL="61913"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95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50" b="0" i="0" u="none" strike="noStrike" cap="none" normalizeH="0" baseline="0" dirty="0">
                          <a:ln>
                            <a:noFill/>
                          </a:ln>
                          <a:solidFill>
                            <a:schemeClr val="tx1"/>
                          </a:solidFill>
                          <a:latin typeface="Arial" charset="0"/>
                          <a:cs typeface="Arial" charset="0"/>
                        </a:rPr>
                        <a:t>Se reporter au document de Soins communs sur l’utilisation prolongée des masques faciaux (en anglais seulement) : </a:t>
                      </a:r>
                      <a:r>
                        <a:rPr kumimoji="0" lang="fr-CA" sz="950" b="0" i="0" u="none" strike="noStrike" cap="none" normalizeH="0" baseline="0" dirty="0">
                          <a:ln>
                            <a:noFill/>
                          </a:ln>
                          <a:solidFill>
                            <a:schemeClr val="tx1"/>
                          </a:solidFill>
                          <a:latin typeface="Arial" charset="0"/>
                          <a:cs typeface="Arial" charset="0"/>
                          <a:hlinkClick r:id="rId5"/>
                        </a:rPr>
                        <a:t>https://sharedhealthmb.ca/files/extended-use-of-face-masks.pdf</a:t>
                      </a:r>
                      <a:r>
                        <a:rPr kumimoji="0" lang="fr-CA" sz="950" b="0" i="0" u="none" strike="noStrike" cap="none" normalizeH="0" baseline="0" dirty="0">
                          <a:ln>
                            <a:noFill/>
                          </a:ln>
                          <a:solidFill>
                            <a:schemeClr val="tx1"/>
                          </a:solidFill>
                          <a:latin typeface="Arial" charset="0"/>
                          <a:cs typeface="Arial" charset="0"/>
                        </a:rPr>
                        <a:t> </a:t>
                      </a: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50" b="0" i="0" u="none" strike="noStrike" cap="none" normalizeH="0" baseline="0" dirty="0">
                          <a:ln>
                            <a:noFill/>
                          </a:ln>
                          <a:solidFill>
                            <a:schemeClr val="tx1"/>
                          </a:solidFill>
                          <a:latin typeface="Arial" charset="0"/>
                          <a:cs typeface="Arial" charset="0"/>
                        </a:rPr>
                        <a:t>Changer le masque s'il est mouillé, endommagé ou souillé et lors des pauses.  </a:t>
                      </a:r>
                    </a:p>
                    <a:p>
                      <a:pPr marL="61913"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95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50" b="0" i="0" u="none" strike="noStrike" cap="none" normalizeH="0" baseline="0" dirty="0">
                          <a:ln>
                            <a:noFill/>
                          </a:ln>
                          <a:solidFill>
                            <a:schemeClr val="tx1"/>
                          </a:solidFill>
                          <a:latin typeface="Arial" charset="0"/>
                          <a:cs typeface="Arial" charset="0"/>
                        </a:rPr>
                        <a:t>La protection oculaire recommandée est une monture avec des verres. </a:t>
                      </a: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50" b="0" i="0" u="none" strike="noStrike" cap="none" normalizeH="0" baseline="0" dirty="0">
                          <a:ln>
                            <a:noFill/>
                          </a:ln>
                          <a:solidFill>
                            <a:schemeClr val="tx1"/>
                          </a:solidFill>
                          <a:latin typeface="Arial" charset="0"/>
                          <a:cs typeface="Arial" charset="0"/>
                        </a:rPr>
                        <a:t>Utilisation prolongée de la protection oculaire pendant toute la durée du quart de travail. </a:t>
                      </a: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50" b="0" i="0" u="none" strike="noStrike" cap="none" normalizeH="0" baseline="0" dirty="0">
                          <a:ln>
                            <a:noFill/>
                          </a:ln>
                          <a:solidFill>
                            <a:schemeClr val="tx1"/>
                          </a:solidFill>
                          <a:latin typeface="Arial" charset="0"/>
                          <a:cs typeface="Arial" charset="0"/>
                        </a:rPr>
                        <a:t>Se reporter au document de Soins communs sur la désinfection des protections oculaires (en anglais seulement) : </a:t>
                      </a:r>
                      <a:r>
                        <a:rPr kumimoji="0" lang="fr-CA" sz="950" b="0" i="0" u="none" strike="noStrike" cap="none" normalizeH="0" baseline="0" dirty="0">
                          <a:ln>
                            <a:noFill/>
                          </a:ln>
                          <a:solidFill>
                            <a:schemeClr val="tx1"/>
                          </a:solidFill>
                          <a:latin typeface="Arial" charset="0"/>
                          <a:cs typeface="Arial" charset="0"/>
                          <a:hlinkClick r:id="rId6"/>
                        </a:rPr>
                        <a:t>https://sharedhealthmb.ca/files/standard-operating-procedure-disinfecting-eye.pdf</a:t>
                      </a:r>
                      <a:r>
                        <a:rPr kumimoji="0" lang="fr-CA" sz="950" b="0" i="0" u="none" strike="noStrike" cap="none" normalizeH="0" baseline="0" dirty="0">
                          <a:ln>
                            <a:noFill/>
                          </a:ln>
                          <a:solidFill>
                            <a:schemeClr val="tx1"/>
                          </a:solidFill>
                          <a:latin typeface="Arial" charset="0"/>
                          <a:cs typeface="Arial" charset="0"/>
                        </a:rPr>
                        <a:t> </a:t>
                      </a:r>
                    </a:p>
                    <a:p>
                      <a:pPr marL="61913"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95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50" b="0" i="0" u="none" strike="noStrike" cap="none" normalizeH="0" baseline="0" dirty="0">
                          <a:ln>
                            <a:noFill/>
                          </a:ln>
                          <a:solidFill>
                            <a:schemeClr val="tx1"/>
                          </a:solidFill>
                          <a:latin typeface="Arial" charset="0"/>
                          <a:cs typeface="Arial" charset="0"/>
                        </a:rPr>
                        <a:t>Pour le personnel transportant un client qui est un cas présumé ou confirmé de COVID-19 dans un véhicule pour des raisons liées au travail : Le conducteur doit porter un masque médical sans protection oculaire. Le client doit porter un masque médical s'il en est capable. Si d'autres membres du personnel se trouvent dans le véhicule, ils doivent porter un masque médical et une protection oculaire.  </a:t>
                      </a:r>
                    </a:p>
                    <a:p>
                      <a:pPr marL="61913"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95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950" b="0" i="0" u="none" strike="noStrike" cap="none" normalizeH="0" baseline="0" dirty="0">
                          <a:ln>
                            <a:noFill/>
                          </a:ln>
                          <a:solidFill>
                            <a:schemeClr val="tx1"/>
                          </a:solidFill>
                          <a:latin typeface="Arial" charset="0"/>
                          <a:cs typeface="Arial" charset="0"/>
                        </a:rPr>
                        <a:t>Porter des gants et une blouse pour les contacts ou les soins directs avec les clients qui sont des cas présumés ou confirmés de COVID-19. Les gants et les blouses doivent être utilisés une seule fois puis jetés.</a:t>
                      </a:r>
                    </a:p>
                    <a:p>
                      <a:pPr marL="61913" marR="0" lvl="0" indent="0" algn="l" defTabSz="914400" rtl="0" eaLnBrk="1" fontAlgn="base" latinLnBrk="0" hangingPunct="1">
                        <a:lnSpc>
                          <a:spcPct val="100000"/>
                        </a:lnSpc>
                        <a:spcBef>
                          <a:spcPts val="0"/>
                        </a:spcBef>
                        <a:spcAft>
                          <a:spcPct val="0"/>
                        </a:spcAft>
                        <a:buClrTx/>
                        <a:buSzTx/>
                        <a:buFontTx/>
                        <a:buNone/>
                        <a:tabLst/>
                      </a:pPr>
                      <a:endParaRPr kumimoji="0" lang="en-US" altLang="en-US" sz="950" b="0" i="0" u="none" strike="noStrike" cap="none" normalizeH="0" baseline="0" dirty="0">
                        <a:ln>
                          <a:noFill/>
                        </a:ln>
                        <a:solidFill>
                          <a:schemeClr val="tx1"/>
                        </a:solidFill>
                        <a:effectLst/>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CF6"/>
                    </a:solidFill>
                  </a:tcPr>
                </a:tc>
                <a:extLst>
                  <a:ext uri="{0D108BD9-81ED-4DB2-BD59-A6C34878D82A}">
                    <a16:rowId xmlns:a16="http://schemas.microsoft.com/office/drawing/2014/main" val="2808368583"/>
                  </a:ext>
                </a:extLst>
              </a:tr>
            </a:tbl>
          </a:graphicData>
        </a:graphic>
      </p:graphicFrame>
    </p:spTree>
    <p:extLst>
      <p:ext uri="{BB962C8B-B14F-4D97-AF65-F5344CB8AC3E}">
        <p14:creationId xmlns:p14="http://schemas.microsoft.com/office/powerpoint/2010/main" val="3333586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44550" y="855163"/>
            <a:ext cx="8676166" cy="1541721"/>
          </a:xfrm>
        </p:spPr>
        <p:txBody>
          <a:bodyPr/>
          <a:lstStyle/>
          <a:p>
            <a:pPr algn="ctr"/>
            <a:r>
              <a:rPr lang="fr-CA"/>
              <a:t>Services aux enfants handicapés </a:t>
            </a:r>
          </a:p>
        </p:txBody>
      </p:sp>
      <p:graphicFrame>
        <p:nvGraphicFramePr>
          <p:cNvPr id="3" name="object 3"/>
          <p:cNvGraphicFramePr>
            <a:graphicFrameLocks noGrp="1"/>
          </p:cNvGraphicFramePr>
          <p:nvPr>
            <p:custDataLst>
              <p:tags r:id="rId2"/>
            </p:custDataLst>
            <p:extLst>
              <p:ext uri="{D42A27DB-BD31-4B8C-83A1-F6EECF244321}">
                <p14:modId xmlns:p14="http://schemas.microsoft.com/office/powerpoint/2010/main" val="1088417835"/>
              </p:ext>
            </p:extLst>
          </p:nvPr>
        </p:nvGraphicFramePr>
        <p:xfrm>
          <a:off x="0" y="2689248"/>
          <a:ext cx="9143999" cy="4625043"/>
        </p:xfrm>
        <a:graphic>
          <a:graphicData uri="http://schemas.openxmlformats.org/drawingml/2006/table">
            <a:tbl>
              <a:tblPr/>
              <a:tblGrid>
                <a:gridCol w="1167063">
                  <a:extLst>
                    <a:ext uri="{9D8B030D-6E8A-4147-A177-3AD203B41FA5}">
                      <a16:colId xmlns:a16="http://schemas.microsoft.com/office/drawing/2014/main" val="20000"/>
                    </a:ext>
                  </a:extLst>
                </a:gridCol>
                <a:gridCol w="1303071">
                  <a:extLst>
                    <a:ext uri="{9D8B030D-6E8A-4147-A177-3AD203B41FA5}">
                      <a16:colId xmlns:a16="http://schemas.microsoft.com/office/drawing/2014/main" val="20001"/>
                    </a:ext>
                  </a:extLst>
                </a:gridCol>
                <a:gridCol w="2025666">
                  <a:extLst>
                    <a:ext uri="{9D8B030D-6E8A-4147-A177-3AD203B41FA5}">
                      <a16:colId xmlns:a16="http://schemas.microsoft.com/office/drawing/2014/main" val="20002"/>
                    </a:ext>
                  </a:extLst>
                </a:gridCol>
                <a:gridCol w="4648199">
                  <a:extLst>
                    <a:ext uri="{9D8B030D-6E8A-4147-A177-3AD203B41FA5}">
                      <a16:colId xmlns:a16="http://schemas.microsoft.com/office/drawing/2014/main" val="20003"/>
                    </a:ext>
                  </a:extLst>
                </a:gridCol>
              </a:tblGrid>
              <a:tr h="184060">
                <a:tc>
                  <a:txBody>
                    <a:bodyPr/>
                    <a:lstStyle>
                      <a:lvl1pPr marL="84138">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84138" marR="0" lvl="0" indent="0" algn="ctr" defTabSz="914400" rtl="0" eaLnBrk="1" fontAlgn="base" latinLnBrk="0" hangingPunct="1">
                        <a:lnSpc>
                          <a:spcPct val="100000"/>
                        </a:lnSpc>
                        <a:spcBef>
                          <a:spcPts val="225"/>
                        </a:spcBef>
                        <a:spcAft>
                          <a:spcPct val="0"/>
                        </a:spcAft>
                        <a:buClrTx/>
                        <a:buSzTx/>
                        <a:buFontTx/>
                        <a:buNone/>
                        <a:tabLst/>
                      </a:pPr>
                      <a:r>
                        <a:rPr kumimoji="0" lang="fr-CA" sz="1100" b="1" i="0" u="none" strike="noStrike" cap="none" normalizeH="0" baseline="0">
                          <a:ln>
                            <a:noFill/>
                          </a:ln>
                          <a:solidFill>
                            <a:srgbClr val="FFFFFF"/>
                          </a:solidFill>
                          <a:latin typeface="Arial" charset="0"/>
                          <a:cs typeface="Arial" charset="0"/>
                        </a:rPr>
                        <a:t>Zones</a:t>
                      </a:r>
                    </a:p>
                  </a:txBody>
                  <a:tcPr marL="0" marR="0" marT="23028"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00054"/>
                    </a:solidFill>
                  </a:tcPr>
                </a:tc>
                <a:tc>
                  <a:txBody>
                    <a:bodyPr/>
                    <a:lstStyle>
                      <a:lvl1pPr marL="84138">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84138" marR="0" lvl="0" indent="0" algn="ctr" defTabSz="914400" rtl="0" eaLnBrk="1" fontAlgn="base" latinLnBrk="0" hangingPunct="1">
                        <a:lnSpc>
                          <a:spcPct val="100000"/>
                        </a:lnSpc>
                        <a:spcBef>
                          <a:spcPts val="225"/>
                        </a:spcBef>
                        <a:spcAft>
                          <a:spcPct val="0"/>
                        </a:spcAft>
                        <a:buClrTx/>
                        <a:buSzTx/>
                        <a:buFontTx/>
                        <a:buNone/>
                        <a:tabLst/>
                      </a:pPr>
                      <a:r>
                        <a:rPr kumimoji="0" lang="fr-CA" sz="1100" b="1" i="0" u="none" strike="noStrike" cap="none" normalizeH="0" baseline="0">
                          <a:ln>
                            <a:noFill/>
                          </a:ln>
                          <a:solidFill>
                            <a:srgbClr val="FFFFFF"/>
                          </a:solidFill>
                          <a:latin typeface="Arial" charset="0"/>
                          <a:cs typeface="Arial" charset="0"/>
                        </a:rPr>
                        <a:t>Activité</a:t>
                      </a:r>
                    </a:p>
                  </a:txBody>
                  <a:tcPr marL="0" marR="0" marT="23028"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00054"/>
                    </a:solidFill>
                  </a:tcPr>
                </a:tc>
                <a:tc>
                  <a:txBody>
                    <a:bodyPr/>
                    <a:lstStyle>
                      <a:lvl1pPr marL="84138">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84138" marR="0" lvl="0" indent="0" algn="ctr" defTabSz="914400" rtl="0" eaLnBrk="1" fontAlgn="base" latinLnBrk="0" hangingPunct="1">
                        <a:lnSpc>
                          <a:spcPct val="100000"/>
                        </a:lnSpc>
                        <a:spcBef>
                          <a:spcPts val="225"/>
                        </a:spcBef>
                        <a:spcAft>
                          <a:spcPct val="0"/>
                        </a:spcAft>
                        <a:buClrTx/>
                        <a:buSzTx/>
                        <a:buFontTx/>
                        <a:buNone/>
                        <a:tabLst/>
                      </a:pPr>
                      <a:r>
                        <a:rPr kumimoji="0" lang="fr-CA" sz="1100" b="1" i="0" u="none" strike="noStrike" cap="none" normalizeH="0" baseline="0">
                          <a:ln>
                            <a:noFill/>
                          </a:ln>
                          <a:solidFill>
                            <a:srgbClr val="FFFFFF"/>
                          </a:solidFill>
                          <a:latin typeface="Arial" charset="0"/>
                          <a:cs typeface="Arial" charset="0"/>
                        </a:rPr>
                        <a:t> Masque/EPI</a:t>
                      </a:r>
                    </a:p>
                  </a:txBody>
                  <a:tcPr marL="0" marR="0" marT="23028"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00054"/>
                    </a:solidFill>
                  </a:tcPr>
                </a:tc>
                <a:tc>
                  <a:txBody>
                    <a:bodyPr/>
                    <a:lstStyle>
                      <a:lvl1pPr marL="85725">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85725" marR="0" lvl="0" indent="0" algn="ctr" defTabSz="914400" rtl="0" eaLnBrk="1" fontAlgn="base" latinLnBrk="0" hangingPunct="1">
                        <a:lnSpc>
                          <a:spcPct val="100000"/>
                        </a:lnSpc>
                        <a:spcBef>
                          <a:spcPts val="225"/>
                        </a:spcBef>
                        <a:spcAft>
                          <a:spcPct val="0"/>
                        </a:spcAft>
                        <a:buClrTx/>
                        <a:buSzTx/>
                        <a:buFontTx/>
                        <a:buNone/>
                        <a:tabLst/>
                      </a:pPr>
                      <a:r>
                        <a:rPr kumimoji="0" lang="fr-CA" sz="1100" b="1" i="0" u="none" strike="noStrike" cap="none" normalizeH="0" baseline="0">
                          <a:ln>
                            <a:noFill/>
                          </a:ln>
                          <a:solidFill>
                            <a:srgbClr val="FFFFFF"/>
                          </a:solidFill>
                          <a:latin typeface="Arial" charset="0"/>
                          <a:cs typeface="Arial" charset="0"/>
                        </a:rPr>
                        <a:t>Instructions particulières</a:t>
                      </a:r>
                    </a:p>
                  </a:txBody>
                  <a:tcPr marL="0" marR="0" marT="23028"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00054"/>
                    </a:solidFill>
                  </a:tcPr>
                </a:tc>
                <a:extLst>
                  <a:ext uri="{0D108BD9-81ED-4DB2-BD59-A6C34878D82A}">
                    <a16:rowId xmlns:a16="http://schemas.microsoft.com/office/drawing/2014/main" val="10000"/>
                  </a:ext>
                </a:extLst>
              </a:tr>
              <a:tr h="2628256">
                <a:tc rowSpan="2">
                  <a:txBody>
                    <a:bodyPr/>
                    <a:lstStyle>
                      <a:lvl1pPr marL="84138">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1" i="0" u="none" strike="noStrike" cap="none" normalizeH="0" baseline="0" dirty="0">
                          <a:ln>
                            <a:noFill/>
                          </a:ln>
                          <a:solidFill>
                            <a:schemeClr val="tx1"/>
                          </a:solidFill>
                          <a:latin typeface="Arial" charset="0"/>
                          <a:cs typeface="Arial" charset="0"/>
                        </a:rPr>
                        <a:t>Services aux </a:t>
                      </a:r>
                      <a:r>
                        <a:rPr kumimoji="0" lang="fr-CA" sz="1000" b="1" i="0" u="none" strike="noStrike" cap="none" normalizeH="0" baseline="0" dirty="0" smtClean="0">
                          <a:ln>
                            <a:noFill/>
                          </a:ln>
                          <a:solidFill>
                            <a:schemeClr val="tx1"/>
                          </a:solidFill>
                          <a:latin typeface="Arial" charset="0"/>
                          <a:cs typeface="Arial" charset="0"/>
                        </a:rPr>
                        <a:t>enfants </a:t>
                      </a:r>
                      <a:endParaRPr kumimoji="0" lang="fr-CA" sz="1000" b="1" i="0" u="none" strike="noStrike" cap="none" normalizeH="0" baseline="0" dirty="0">
                        <a:ln>
                          <a:noFill/>
                        </a:ln>
                        <a:solidFill>
                          <a:schemeClr val="tx1"/>
                        </a:solidFill>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lang="fr-CA" sz="1000" dirty="0" smtClean="0">
                        <a:solidFill>
                          <a:schemeClr val="tx1"/>
                        </a:solidFill>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lang="fr-CA" sz="1000" dirty="0" smtClean="0">
                        <a:solidFill>
                          <a:schemeClr val="tx1"/>
                        </a:solidFill>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lang="fr-CA" sz="1000" dirty="0" smtClean="0">
                        <a:solidFill>
                          <a:schemeClr val="tx1"/>
                        </a:solidFill>
                      </a:endParaRPr>
                    </a:p>
                    <a:p>
                      <a:pPr marL="84138" marR="0" lvl="0" indent="0" algn="l" defTabSz="914400" rtl="0" eaLnBrk="1" fontAlgn="base" latinLnBrk="0" hangingPunct="1">
                        <a:lnSpc>
                          <a:spcPct val="100000"/>
                        </a:lnSpc>
                        <a:spcBef>
                          <a:spcPts val="138"/>
                        </a:spcBef>
                        <a:spcAft>
                          <a:spcPct val="0"/>
                        </a:spcAft>
                        <a:buClrTx/>
                        <a:buSzTx/>
                        <a:buFontTx/>
                        <a:buNone/>
                        <a:tabLst/>
                        <a:defRPr/>
                      </a:pPr>
                      <a:r>
                        <a:rPr lang="fr-CA" sz="1000" dirty="0" smtClean="0">
                          <a:solidFill>
                            <a:schemeClr val="tx1"/>
                          </a:solidFill>
                        </a:rPr>
                        <a:t>13 </a:t>
                      </a:r>
                      <a:r>
                        <a:rPr lang="fr-CA" sz="1000" dirty="0">
                          <a:solidFill>
                            <a:schemeClr val="tx1"/>
                          </a:solidFill>
                        </a:rPr>
                        <a:t>au 22 octobre </a:t>
                      </a: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txBody>
                  <a:tcPr marL="0" marR="0" marT="14653"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CF6"/>
                    </a:solidFill>
                  </a:tcPr>
                </a:tc>
                <a:tc>
                  <a:txBody>
                    <a:bodyPr/>
                    <a:lstStyle>
                      <a:lvl1pPr marL="61913">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Tous les services</a:t>
                      </a: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213"/>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213"/>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CF6"/>
                    </a:solidFill>
                  </a:tcPr>
                </a:tc>
                <a:tc>
                  <a:txBody>
                    <a:bodyPr/>
                    <a:lstStyle>
                      <a:lvl1pPr marL="61913">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213"/>
                        </a:lnSpc>
                        <a:spcBef>
                          <a:spcPct val="0"/>
                        </a:spcBef>
                        <a:spcAft>
                          <a:spcPct val="0"/>
                        </a:spcAft>
                        <a:buClrTx/>
                        <a:buSzTx/>
                        <a:buFontTx/>
                        <a:buNone/>
                        <a:tabLst/>
                        <a:defRPr/>
                      </a:pPr>
                      <a:r>
                        <a:rPr kumimoji="0" lang="fr-CA" sz="1000" b="0" i="0" u="none" strike="noStrike" cap="none" normalizeH="0" baseline="0">
                          <a:ln>
                            <a:noFill/>
                          </a:ln>
                          <a:solidFill>
                            <a:schemeClr val="tx1"/>
                          </a:solidFill>
                          <a:latin typeface="Arial" charset="0"/>
                          <a:cs typeface="Arial" charset="0"/>
                        </a:rPr>
                        <a:t>Masque (selon les besoins)</a:t>
                      </a:r>
                    </a:p>
                    <a:p>
                      <a:pPr marL="61913"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CF6"/>
                    </a:solidFill>
                  </a:tcPr>
                </a:tc>
                <a:tc>
                  <a:txBody>
                    <a:bodyPr/>
                    <a:lstStyle>
                      <a:lvl1pPr marL="61913">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61913"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1000" b="0" i="0" u="none" strike="noStrike" cap="none" normalizeH="0" baseline="0" dirty="0">
                          <a:ln>
                            <a:noFill/>
                          </a:ln>
                          <a:solidFill>
                            <a:schemeClr val="tx1"/>
                          </a:solidFill>
                          <a:latin typeface="Arial" charset="0"/>
                          <a:cs typeface="Arial" charset="0"/>
                        </a:rPr>
                        <a:t>Pratiquer l'hygiène des mains à l'arrivée dans un établissement, au départ d'un établissement et avant et après avoir mis et enlevé l'EPI ou le masque non médical. L'hygiène des mains doit également être pratiquée avant et après les contacts avec les clients, les autres employés ou les surfaces, objets ou zones que les gens touchent (p. ex. les toilettes, les papiers). </a:t>
                      </a: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213"/>
                        </a:lnSpc>
                        <a:spcBef>
                          <a:spcPct val="0"/>
                        </a:spcBef>
                        <a:spcAft>
                          <a:spcPct val="0"/>
                        </a:spcAft>
                        <a:buClrTx/>
                        <a:buSzTx/>
                        <a:buFontTx/>
                        <a:buNone/>
                        <a:tabLst/>
                        <a:defRPr/>
                      </a:pPr>
                      <a:r>
                        <a:rPr kumimoji="0" lang="fr-CA" sz="1000" b="0" i="0" u="none" strike="noStrike" cap="none" normalizeH="0" baseline="0" dirty="0">
                          <a:ln>
                            <a:noFill/>
                          </a:ln>
                          <a:solidFill>
                            <a:schemeClr val="tx1"/>
                          </a:solidFill>
                          <a:latin typeface="Arial" charset="0"/>
                          <a:cs typeface="Arial" charset="0"/>
                        </a:rPr>
                        <a:t>Suivre les recommandations de la santé publique pour la population générale pour savoir quand porter un masque. Se reporter au document : </a:t>
                      </a:r>
                      <a:r>
                        <a:rPr kumimoji="0" lang="fr-CA" sz="1000" b="0" i="0" u="none" strike="noStrike" cap="none" normalizeH="0" baseline="0" dirty="0">
                          <a:ln>
                            <a:noFill/>
                          </a:ln>
                          <a:solidFill>
                            <a:schemeClr val="tx1"/>
                          </a:solidFill>
                          <a:latin typeface="Arial" charset="0"/>
                          <a:cs typeface="Arial" charset="0"/>
                          <a:hlinkClick r:id="rId4"/>
                        </a:rPr>
                        <a:t>https://www.gov.mb.ca/covid19/resources/masks.fr.html</a:t>
                      </a:r>
                      <a:r>
                        <a:rPr kumimoji="0" lang="fr-CA" sz="1000" b="0" i="0" u="none" strike="noStrike" cap="none" normalizeH="0" baseline="0" dirty="0">
                          <a:ln>
                            <a:noFill/>
                          </a:ln>
                          <a:solidFill>
                            <a:schemeClr val="tx1"/>
                          </a:solidFill>
                          <a:latin typeface="Arial" charset="0"/>
                          <a:cs typeface="Arial" charset="0"/>
                        </a:rPr>
                        <a:t> </a:t>
                      </a:r>
                    </a:p>
                    <a:p>
                      <a:pPr marL="61913"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defRPr/>
                      </a:pPr>
                      <a:r>
                        <a:rPr kumimoji="0" lang="fr-CA" sz="1000" i="0" u="none" strike="noStrike" cap="none" normalizeH="0" baseline="0" dirty="0">
                          <a:ln>
                            <a:noFill/>
                          </a:ln>
                          <a:solidFill>
                            <a:schemeClr val="tx1"/>
                          </a:solidFill>
                          <a:latin typeface="Arial" charset="0"/>
                          <a:cs typeface="Arial" charset="0"/>
                        </a:rPr>
                        <a:t>Si un masque non médical est porté, réutiliser le même masque </a:t>
                      </a:r>
                      <a:r>
                        <a:rPr kumimoji="0" lang="fr-CA" sz="1000" b="1" i="0" u="none" strike="noStrike" cap="none" normalizeH="0" baseline="0" dirty="0">
                          <a:ln>
                            <a:noFill/>
                          </a:ln>
                          <a:solidFill>
                            <a:schemeClr val="tx1"/>
                          </a:solidFill>
                          <a:latin typeface="Arial" charset="0"/>
                          <a:cs typeface="Arial" charset="0"/>
                        </a:rPr>
                        <a:t>pour un maximum d'un quart de travail complet.</a:t>
                      </a:r>
                      <a:r>
                        <a:rPr kumimoji="0" lang="fr-CA" sz="1000" b="0" i="0" u="none" strike="noStrike" cap="none" normalizeH="0" baseline="0" dirty="0">
                          <a:ln>
                            <a:noFill/>
                          </a:ln>
                          <a:solidFill>
                            <a:schemeClr val="tx1"/>
                          </a:solidFill>
                          <a:latin typeface="Arial" charset="0"/>
                          <a:cs typeface="Arial" charset="0"/>
                        </a:rPr>
                        <a:t> Changer le masque s'il est mouillé, abîmé ou souillé.   </a:t>
                      </a:r>
                    </a:p>
                    <a:p>
                      <a:pPr marL="61913"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defRPr/>
                      </a:pPr>
                      <a:r>
                        <a:rPr kumimoji="0" lang="fr-CA" sz="1000" b="0" i="0" u="none" strike="noStrike" cap="none" normalizeH="0" baseline="0" dirty="0">
                          <a:ln>
                            <a:noFill/>
                          </a:ln>
                          <a:solidFill>
                            <a:schemeClr val="tx1"/>
                          </a:solidFill>
                          <a:latin typeface="Arial" charset="0"/>
                          <a:cs typeface="Arial" charset="0"/>
                        </a:rPr>
                        <a:t>Si on utilise un masque jetable, se reporter au document de Soins communs sur l’utilisation prolongée des masques faciaux (en anglais seulement) :</a:t>
                      </a:r>
                    </a:p>
                    <a:p>
                      <a:pPr marL="61913" marR="0" lvl="0" indent="0" algn="l" defTabSz="914400" rtl="0" eaLnBrk="1" fontAlgn="base" latinLnBrk="0" hangingPunct="1">
                        <a:lnSpc>
                          <a:spcPct val="100000"/>
                        </a:lnSpc>
                        <a:spcBef>
                          <a:spcPct val="0"/>
                        </a:spcBef>
                        <a:spcAft>
                          <a:spcPct val="0"/>
                        </a:spcAft>
                        <a:buClrTx/>
                        <a:buSzTx/>
                        <a:buFontTx/>
                        <a:buNone/>
                        <a:tabLst/>
                        <a:defRPr/>
                      </a:pPr>
                      <a:r>
                        <a:rPr kumimoji="0" lang="fr-CA" sz="1000" b="0" i="0" u="none" strike="noStrike" cap="none" normalizeH="0" baseline="0" dirty="0">
                          <a:ln>
                            <a:noFill/>
                          </a:ln>
                          <a:solidFill>
                            <a:schemeClr val="tx1"/>
                          </a:solidFill>
                          <a:latin typeface="Arial" charset="0"/>
                          <a:cs typeface="Arial" charset="0"/>
                          <a:hlinkClick r:id="rId5"/>
                        </a:rPr>
                        <a:t>https://sharedhealthmb.ca/files/extended-use-of-face-masks.pdf</a:t>
                      </a:r>
                      <a:r>
                        <a:rPr kumimoji="0" lang="fr-CA" sz="1000" b="0" i="0" u="none" strike="noStrike" cap="none" normalizeH="0" baseline="0" dirty="0">
                          <a:ln>
                            <a:noFill/>
                          </a:ln>
                          <a:solidFill>
                            <a:schemeClr val="tx1"/>
                          </a:solidFill>
                          <a:latin typeface="Arial" charset="0"/>
                          <a:cs typeface="Arial" charset="0"/>
                        </a:rPr>
                        <a:t> </a:t>
                      </a:r>
                    </a:p>
                    <a:p>
                      <a:pPr marL="61913" marR="0" lvl="0" indent="0" algn="l" defTabSz="914400" rtl="0" eaLnBrk="1" fontAlgn="base" latinLnBrk="0" hangingPunct="1">
                        <a:lnSpc>
                          <a:spcPct val="100000"/>
                        </a:lnSpc>
                        <a:spcBef>
                          <a:spcPct val="0"/>
                        </a:spcBef>
                        <a:spcAft>
                          <a:spcPct val="0"/>
                        </a:spcAft>
                        <a:buClrTx/>
                        <a:buSzTx/>
                        <a:buFontTx/>
                        <a:buNone/>
                        <a:tabLst/>
                        <a:defRPr/>
                      </a:pPr>
                      <a:r>
                        <a:rPr kumimoji="0" lang="fr-CA" sz="1000" b="0" i="0" u="none" strike="noStrike" cap="none" normalizeH="0" baseline="0" dirty="0">
                          <a:ln>
                            <a:noFill/>
                          </a:ln>
                          <a:solidFill>
                            <a:schemeClr val="tx1"/>
                          </a:solidFill>
                          <a:latin typeface="Arial" charset="0"/>
                          <a:cs typeface="Arial" charset="0"/>
                        </a:rPr>
                        <a:t>Changer le masque s'il est mouillé, endommagé ou souillé et lors des pauses.  </a:t>
                      </a:r>
                    </a:p>
                    <a:p>
                      <a:pPr marL="61913" marR="0" lvl="0" indent="0" algn="l" defTabSz="914400" rtl="0" eaLnBrk="1" fontAlgn="base" latinLnBrk="0" hangingPunct="1">
                        <a:lnSpc>
                          <a:spcPct val="100000"/>
                        </a:lnSpc>
                        <a:spcBef>
                          <a:spcPts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CF6"/>
                    </a:solidFill>
                  </a:tcPr>
                </a:tc>
                <a:extLst>
                  <a:ext uri="{0D108BD9-81ED-4DB2-BD59-A6C34878D82A}">
                    <a16:rowId xmlns:a16="http://schemas.microsoft.com/office/drawing/2014/main" val="10001"/>
                  </a:ext>
                </a:extLst>
              </a:tr>
              <a:tr h="1386375">
                <a:tc vMerge="1">
                  <a:txBody>
                    <a:bodyPr/>
                    <a:lstStyle/>
                    <a:p>
                      <a:endParaRPr lang="en-CA"/>
                    </a:p>
                  </a:txBody>
                  <a:tcPr/>
                </a:tc>
                <a:tc>
                  <a:txBody>
                    <a:bodyPr/>
                    <a:lstStyle/>
                    <a:p>
                      <a:pPr marL="61913" marR="0" lvl="0" indent="0" algn="l" defTabSz="914400" rtl="0" eaLnBrk="1" fontAlgn="base" latinLnBrk="0" hangingPunct="1">
                        <a:lnSpc>
                          <a:spcPts val="1213"/>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213"/>
                        </a:lnSpc>
                        <a:spcBef>
                          <a:spcPct val="0"/>
                        </a:spcBef>
                        <a:spcAft>
                          <a:spcPct val="0"/>
                        </a:spcAft>
                        <a:buClrTx/>
                        <a:buSzTx/>
                        <a:buFontTx/>
                        <a:buNone/>
                        <a:tabLst/>
                      </a:pPr>
                      <a:r>
                        <a:rPr kumimoji="0" lang="fr-CA" sz="1000" b="0" i="0" u="none" strike="noStrike" cap="none" normalizeH="0" baseline="0" dirty="0">
                          <a:ln>
                            <a:noFill/>
                          </a:ln>
                          <a:solidFill>
                            <a:schemeClr val="tx1"/>
                          </a:solidFill>
                          <a:latin typeface="Arial" charset="0"/>
                          <a:cs typeface="Arial" charset="0"/>
                        </a:rPr>
                        <a:t>Contact avec un cas présumé de </a:t>
                      </a:r>
                      <a:r>
                        <a:rPr kumimoji="0" lang="fr-CA" sz="1000" b="0" i="0" u="none" strike="noStrike" cap="none" normalizeH="0" baseline="0" dirty="0" smtClean="0">
                          <a:ln>
                            <a:noFill/>
                          </a:ln>
                          <a:solidFill>
                            <a:schemeClr val="tx1"/>
                          </a:solidFill>
                          <a:latin typeface="Arial" charset="0"/>
                          <a:cs typeface="Arial" charset="0"/>
                        </a:rPr>
                        <a:t/>
                      </a:r>
                      <a:br>
                        <a:rPr kumimoji="0" lang="fr-CA" sz="1000" b="0" i="0" u="none" strike="noStrike" cap="none" normalizeH="0" baseline="0" dirty="0" smtClean="0">
                          <a:ln>
                            <a:noFill/>
                          </a:ln>
                          <a:solidFill>
                            <a:schemeClr val="tx1"/>
                          </a:solidFill>
                          <a:latin typeface="Arial" charset="0"/>
                          <a:cs typeface="Arial" charset="0"/>
                        </a:rPr>
                      </a:br>
                      <a:r>
                        <a:rPr kumimoji="0" lang="fr-CA" sz="1000" b="0" i="0" u="none" strike="noStrike" cap="none" normalizeH="0" baseline="0" dirty="0" smtClean="0">
                          <a:ln>
                            <a:noFill/>
                          </a:ln>
                          <a:solidFill>
                            <a:schemeClr val="tx1"/>
                          </a:solidFill>
                          <a:latin typeface="Arial" charset="0"/>
                          <a:cs typeface="Arial" charset="0"/>
                        </a:rPr>
                        <a:t>COVID-19</a:t>
                      </a:r>
                      <a:endParaRPr kumimoji="0" lang="fr-CA" sz="1000" b="0" i="0" u="none" strike="noStrike" cap="none" normalizeH="0" baseline="0" dirty="0">
                        <a:ln>
                          <a:noFill/>
                        </a:ln>
                        <a:solidFill>
                          <a:schemeClr val="tx1"/>
                        </a:solidFill>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CF6"/>
                    </a:solidFill>
                  </a:tcPr>
                </a:tc>
                <a:tc>
                  <a:txBody>
                    <a:bodyPr/>
                    <a:lstStyle/>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Masque médical</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CF6"/>
                    </a:solidFill>
                  </a:tcPr>
                </a:tc>
                <a:tc>
                  <a:txBody>
                    <a:bodyPr/>
                    <a:lstStyle/>
                    <a:p>
                      <a:pPr marL="61913" marR="0" lvl="0" indent="0" algn="l" defTabSz="914400" rtl="0" eaLnBrk="1" fontAlgn="base" latinLnBrk="0" hangingPunct="1">
                        <a:lnSpc>
                          <a:spcPct val="100000"/>
                        </a:lnSpc>
                        <a:spcBef>
                          <a:spcPts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defRPr/>
                      </a:pPr>
                      <a:r>
                        <a:rPr kumimoji="0" lang="fr-CA" sz="1000" b="0" i="0" u="none" strike="noStrike" cap="none" normalizeH="0" baseline="0" dirty="0">
                          <a:ln>
                            <a:noFill/>
                          </a:ln>
                          <a:solidFill>
                            <a:schemeClr val="tx1"/>
                          </a:solidFill>
                          <a:latin typeface="Arial" charset="0"/>
                          <a:cs typeface="Arial" charset="0"/>
                        </a:rPr>
                        <a:t>Se reporter au document de Soins communs sur l’utilisation prolongée des masques faciaux (en anglais seulement) : </a:t>
                      </a:r>
                      <a:r>
                        <a:rPr kumimoji="0" lang="fr-CA" sz="1000" b="0" i="0" u="none" strike="noStrike" cap="none" normalizeH="0" baseline="0" dirty="0">
                          <a:ln>
                            <a:noFill/>
                          </a:ln>
                          <a:solidFill>
                            <a:schemeClr val="tx1"/>
                          </a:solidFill>
                          <a:latin typeface="Arial" charset="0"/>
                          <a:cs typeface="Arial" charset="0"/>
                          <a:hlinkClick r:id="rId5"/>
                        </a:rPr>
                        <a:t>https://sharedhealthmb.ca/files/extended-use-of-face-masks.pdf</a:t>
                      </a:r>
                      <a:r>
                        <a:rPr kumimoji="0" lang="fr-CA" sz="1000" b="0" i="0" u="none" strike="noStrike" cap="none" normalizeH="0" baseline="0" dirty="0">
                          <a:ln>
                            <a:noFill/>
                          </a:ln>
                          <a:solidFill>
                            <a:schemeClr val="tx1"/>
                          </a:solidFill>
                          <a:latin typeface="Arial" charset="0"/>
                          <a:cs typeface="Arial" charset="0"/>
                        </a:rPr>
                        <a:t> </a:t>
                      </a:r>
                    </a:p>
                    <a:p>
                      <a:pPr marL="61913" marR="0" lvl="0" indent="0" algn="l" defTabSz="914400" rtl="0" eaLnBrk="1" fontAlgn="base" latinLnBrk="0" hangingPunct="1">
                        <a:lnSpc>
                          <a:spcPct val="100000"/>
                        </a:lnSpc>
                        <a:spcBef>
                          <a:spcPct val="0"/>
                        </a:spcBef>
                        <a:spcAft>
                          <a:spcPct val="0"/>
                        </a:spcAft>
                        <a:buClrTx/>
                        <a:buSzTx/>
                        <a:buFontTx/>
                        <a:buNone/>
                        <a:tabLst/>
                        <a:defRPr/>
                      </a:pPr>
                      <a:r>
                        <a:rPr kumimoji="0" lang="fr-CA" sz="1000" b="0" i="0" u="none" strike="noStrike" cap="none" normalizeH="0" baseline="0" dirty="0">
                          <a:ln>
                            <a:noFill/>
                          </a:ln>
                          <a:solidFill>
                            <a:schemeClr val="tx1"/>
                          </a:solidFill>
                          <a:latin typeface="Arial" charset="0"/>
                          <a:cs typeface="Arial" charset="0"/>
                        </a:rPr>
                        <a:t>Changer le masque s'il est mouillé, endommagé ou souillé et lors des pauses.  </a:t>
                      </a:r>
                    </a:p>
                    <a:p>
                      <a:pPr marL="61913" marR="0" lvl="0" indent="0" algn="l" defTabSz="914400" rtl="0" eaLnBrk="1" fontAlgn="base" latinLnBrk="0" hangingPunct="1">
                        <a:lnSpc>
                          <a:spcPct val="100000"/>
                        </a:lnSpc>
                        <a:spcBef>
                          <a:spcPts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CF6"/>
                    </a:solidFill>
                  </a:tcPr>
                </a:tc>
                <a:extLst>
                  <a:ext uri="{0D108BD9-81ED-4DB2-BD59-A6C34878D82A}">
                    <a16:rowId xmlns:a16="http://schemas.microsoft.com/office/drawing/2014/main" val="427327099"/>
                  </a:ext>
                </a:extLst>
              </a:tr>
            </a:tbl>
          </a:graphicData>
        </a:graphic>
      </p:graphicFrame>
    </p:spTree>
    <p:extLst>
      <p:ext uri="{BB962C8B-B14F-4D97-AF65-F5344CB8AC3E}">
        <p14:creationId xmlns:p14="http://schemas.microsoft.com/office/powerpoint/2010/main" val="3206566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44550" y="659219"/>
            <a:ext cx="8676166" cy="1541721"/>
          </a:xfrm>
        </p:spPr>
        <p:txBody>
          <a:bodyPr/>
          <a:lstStyle/>
          <a:p>
            <a:pPr algn="ctr"/>
            <a:r>
              <a:rPr lang="fr-CA" dirty="0"/>
              <a:t>Refuges </a:t>
            </a:r>
            <a:r>
              <a:rPr lang="fr-CA" dirty="0" smtClean="0"/>
              <a:t>pour victimes de violence </a:t>
            </a:r>
            <a:r>
              <a:rPr lang="fr-CA" dirty="0"/>
              <a:t/>
            </a:r>
            <a:br>
              <a:rPr lang="fr-CA" dirty="0"/>
            </a:br>
            <a:r>
              <a:rPr lang="fr-CA" dirty="0"/>
              <a:t>familiale et refuges pour sans-abri</a:t>
            </a:r>
          </a:p>
        </p:txBody>
      </p:sp>
      <p:graphicFrame>
        <p:nvGraphicFramePr>
          <p:cNvPr id="3" name="object 3"/>
          <p:cNvGraphicFramePr>
            <a:graphicFrameLocks noGrp="1"/>
          </p:cNvGraphicFramePr>
          <p:nvPr>
            <p:custDataLst>
              <p:tags r:id="rId2"/>
            </p:custDataLst>
            <p:extLst>
              <p:ext uri="{D42A27DB-BD31-4B8C-83A1-F6EECF244321}">
                <p14:modId xmlns:p14="http://schemas.microsoft.com/office/powerpoint/2010/main" val="249920209"/>
              </p:ext>
            </p:extLst>
          </p:nvPr>
        </p:nvGraphicFramePr>
        <p:xfrm>
          <a:off x="0" y="2509011"/>
          <a:ext cx="9143999" cy="4625043"/>
        </p:xfrm>
        <a:graphic>
          <a:graphicData uri="http://schemas.openxmlformats.org/drawingml/2006/table">
            <a:tbl>
              <a:tblPr/>
              <a:tblGrid>
                <a:gridCol w="1167063">
                  <a:extLst>
                    <a:ext uri="{9D8B030D-6E8A-4147-A177-3AD203B41FA5}">
                      <a16:colId xmlns:a16="http://schemas.microsoft.com/office/drawing/2014/main" val="20000"/>
                    </a:ext>
                  </a:extLst>
                </a:gridCol>
                <a:gridCol w="1303071">
                  <a:extLst>
                    <a:ext uri="{9D8B030D-6E8A-4147-A177-3AD203B41FA5}">
                      <a16:colId xmlns:a16="http://schemas.microsoft.com/office/drawing/2014/main" val="20001"/>
                    </a:ext>
                  </a:extLst>
                </a:gridCol>
                <a:gridCol w="2025666">
                  <a:extLst>
                    <a:ext uri="{9D8B030D-6E8A-4147-A177-3AD203B41FA5}">
                      <a16:colId xmlns:a16="http://schemas.microsoft.com/office/drawing/2014/main" val="20002"/>
                    </a:ext>
                  </a:extLst>
                </a:gridCol>
                <a:gridCol w="4648199">
                  <a:extLst>
                    <a:ext uri="{9D8B030D-6E8A-4147-A177-3AD203B41FA5}">
                      <a16:colId xmlns:a16="http://schemas.microsoft.com/office/drawing/2014/main" val="20003"/>
                    </a:ext>
                  </a:extLst>
                </a:gridCol>
              </a:tblGrid>
              <a:tr h="184060">
                <a:tc>
                  <a:txBody>
                    <a:bodyPr/>
                    <a:lstStyle>
                      <a:lvl1pPr marL="84138">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84138" marR="0" lvl="0" indent="0" algn="ctr" defTabSz="914400" rtl="0" eaLnBrk="1" fontAlgn="base" latinLnBrk="0" hangingPunct="1">
                        <a:lnSpc>
                          <a:spcPct val="100000"/>
                        </a:lnSpc>
                        <a:spcBef>
                          <a:spcPts val="225"/>
                        </a:spcBef>
                        <a:spcAft>
                          <a:spcPct val="0"/>
                        </a:spcAft>
                        <a:buClrTx/>
                        <a:buSzTx/>
                        <a:buFontTx/>
                        <a:buNone/>
                        <a:tabLst/>
                      </a:pPr>
                      <a:r>
                        <a:rPr kumimoji="0" lang="fr-CA" sz="1100" b="1" i="0" u="none" strike="noStrike" cap="none" normalizeH="0" baseline="0">
                          <a:ln>
                            <a:noFill/>
                          </a:ln>
                          <a:solidFill>
                            <a:srgbClr val="FFFFFF"/>
                          </a:solidFill>
                          <a:latin typeface="Arial" charset="0"/>
                          <a:cs typeface="Arial" charset="0"/>
                        </a:rPr>
                        <a:t>Zones</a:t>
                      </a:r>
                    </a:p>
                  </a:txBody>
                  <a:tcPr marL="0" marR="0" marT="23028"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00054"/>
                    </a:solidFill>
                  </a:tcPr>
                </a:tc>
                <a:tc>
                  <a:txBody>
                    <a:bodyPr/>
                    <a:lstStyle>
                      <a:lvl1pPr marL="84138">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84138" marR="0" lvl="0" indent="0" algn="ctr" defTabSz="914400" rtl="0" eaLnBrk="1" fontAlgn="base" latinLnBrk="0" hangingPunct="1">
                        <a:lnSpc>
                          <a:spcPct val="100000"/>
                        </a:lnSpc>
                        <a:spcBef>
                          <a:spcPts val="225"/>
                        </a:spcBef>
                        <a:spcAft>
                          <a:spcPct val="0"/>
                        </a:spcAft>
                        <a:buClrTx/>
                        <a:buSzTx/>
                        <a:buFontTx/>
                        <a:buNone/>
                        <a:tabLst/>
                      </a:pPr>
                      <a:r>
                        <a:rPr kumimoji="0" lang="fr-CA" sz="1100" b="1" i="0" u="none" strike="noStrike" cap="none" normalizeH="0" baseline="0">
                          <a:ln>
                            <a:noFill/>
                          </a:ln>
                          <a:solidFill>
                            <a:srgbClr val="FFFFFF"/>
                          </a:solidFill>
                          <a:latin typeface="Arial" charset="0"/>
                          <a:cs typeface="Arial" charset="0"/>
                        </a:rPr>
                        <a:t>Activité</a:t>
                      </a:r>
                    </a:p>
                  </a:txBody>
                  <a:tcPr marL="0" marR="0" marT="23028"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00054"/>
                    </a:solidFill>
                  </a:tcPr>
                </a:tc>
                <a:tc>
                  <a:txBody>
                    <a:bodyPr/>
                    <a:lstStyle>
                      <a:lvl1pPr marL="84138">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84138" marR="0" lvl="0" indent="0" algn="ctr" defTabSz="914400" rtl="0" eaLnBrk="1" fontAlgn="base" latinLnBrk="0" hangingPunct="1">
                        <a:lnSpc>
                          <a:spcPct val="100000"/>
                        </a:lnSpc>
                        <a:spcBef>
                          <a:spcPts val="225"/>
                        </a:spcBef>
                        <a:spcAft>
                          <a:spcPct val="0"/>
                        </a:spcAft>
                        <a:buClrTx/>
                        <a:buSzTx/>
                        <a:buFontTx/>
                        <a:buNone/>
                        <a:tabLst/>
                      </a:pPr>
                      <a:r>
                        <a:rPr kumimoji="0" lang="fr-CA" sz="1100" b="1" i="0" u="none" strike="noStrike" cap="none" normalizeH="0" baseline="0">
                          <a:ln>
                            <a:noFill/>
                          </a:ln>
                          <a:solidFill>
                            <a:srgbClr val="FFFFFF"/>
                          </a:solidFill>
                          <a:latin typeface="Arial" charset="0"/>
                          <a:cs typeface="Arial" charset="0"/>
                        </a:rPr>
                        <a:t> Masque/EPI</a:t>
                      </a:r>
                    </a:p>
                  </a:txBody>
                  <a:tcPr marL="0" marR="0" marT="23028"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00054"/>
                    </a:solidFill>
                  </a:tcPr>
                </a:tc>
                <a:tc>
                  <a:txBody>
                    <a:bodyPr/>
                    <a:lstStyle>
                      <a:lvl1pPr marL="85725">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85725" marR="0" lvl="0" indent="0" algn="ctr" defTabSz="914400" rtl="0" eaLnBrk="1" fontAlgn="base" latinLnBrk="0" hangingPunct="1">
                        <a:lnSpc>
                          <a:spcPct val="100000"/>
                        </a:lnSpc>
                        <a:spcBef>
                          <a:spcPts val="225"/>
                        </a:spcBef>
                        <a:spcAft>
                          <a:spcPct val="0"/>
                        </a:spcAft>
                        <a:buClrTx/>
                        <a:buSzTx/>
                        <a:buFontTx/>
                        <a:buNone/>
                        <a:tabLst/>
                      </a:pPr>
                      <a:r>
                        <a:rPr kumimoji="0" lang="fr-CA" sz="1100" b="1" i="0" u="none" strike="noStrike" cap="none" normalizeH="0" baseline="0">
                          <a:ln>
                            <a:noFill/>
                          </a:ln>
                          <a:solidFill>
                            <a:srgbClr val="FFFFFF"/>
                          </a:solidFill>
                          <a:latin typeface="Arial" charset="0"/>
                          <a:cs typeface="Arial" charset="0"/>
                        </a:rPr>
                        <a:t>Instructions particulières</a:t>
                      </a:r>
                    </a:p>
                  </a:txBody>
                  <a:tcPr marL="0" marR="0" marT="23028"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00054"/>
                    </a:solidFill>
                  </a:tcPr>
                </a:tc>
                <a:extLst>
                  <a:ext uri="{0D108BD9-81ED-4DB2-BD59-A6C34878D82A}">
                    <a16:rowId xmlns:a16="http://schemas.microsoft.com/office/drawing/2014/main" val="10000"/>
                  </a:ext>
                </a:extLst>
              </a:tr>
              <a:tr h="2765466">
                <a:tc rowSpan="2">
                  <a:txBody>
                    <a:bodyPr/>
                    <a:lstStyle>
                      <a:lvl1pPr marL="84138">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1" i="0" u="none" strike="noStrike" cap="none" normalizeH="0" baseline="0" dirty="0">
                          <a:ln>
                            <a:noFill/>
                          </a:ln>
                          <a:solidFill>
                            <a:schemeClr val="tx1"/>
                          </a:solidFill>
                          <a:latin typeface="Arial" charset="0"/>
                          <a:cs typeface="Arial" charset="0"/>
                        </a:rPr>
                        <a:t>Refuges </a:t>
                      </a:r>
                      <a:r>
                        <a:rPr kumimoji="0" lang="fr-CA" sz="1000" b="1" i="0" u="none" strike="noStrike" cap="none" normalizeH="0" baseline="0" dirty="0" smtClean="0">
                          <a:ln>
                            <a:noFill/>
                          </a:ln>
                          <a:solidFill>
                            <a:schemeClr val="tx1"/>
                          </a:solidFill>
                          <a:latin typeface="Arial" charset="0"/>
                          <a:cs typeface="Arial" charset="0"/>
                        </a:rPr>
                        <a:t>pour victimes de violence </a:t>
                      </a:r>
                      <a:r>
                        <a:rPr kumimoji="0" lang="fr-CA" sz="1000" b="1" i="0" u="none" strike="noStrike" cap="none" normalizeH="0" baseline="0" dirty="0">
                          <a:ln>
                            <a:noFill/>
                          </a:ln>
                          <a:solidFill>
                            <a:schemeClr val="tx1"/>
                          </a:solidFill>
                          <a:latin typeface="Arial" charset="0"/>
                          <a:cs typeface="Arial" charset="0"/>
                        </a:rPr>
                        <a:t>familiale</a:t>
                      </a: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1" i="0" u="none" strike="noStrike" cap="none" normalizeH="0" baseline="0" dirty="0">
                          <a:ln>
                            <a:noFill/>
                          </a:ln>
                          <a:solidFill>
                            <a:schemeClr val="tx1"/>
                          </a:solidFill>
                          <a:latin typeface="Arial" charset="0"/>
                          <a:cs typeface="Arial" charset="0"/>
                        </a:rPr>
                        <a:t>Refuges pour sans-abri</a:t>
                      </a: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defRPr/>
                      </a:pPr>
                      <a:r>
                        <a:rPr lang="fr-CA" sz="1000" dirty="0">
                          <a:solidFill>
                            <a:schemeClr val="tx1"/>
                          </a:solidFill>
                        </a:rPr>
                        <a:t>13 au 22 octobre </a:t>
                      </a: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txBody>
                  <a:tcPr marL="0" marR="0" marT="14653"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CF6"/>
                    </a:solidFill>
                  </a:tcPr>
                </a:tc>
                <a:tc>
                  <a:txBody>
                    <a:bodyPr/>
                    <a:lstStyle>
                      <a:lvl1pPr marL="61913">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defRPr/>
                      </a:pPr>
                      <a:r>
                        <a:rPr kumimoji="0" lang="fr-CA" sz="1000" b="0" i="0" u="none" strike="noStrike" cap="none" normalizeH="0" baseline="0">
                          <a:ln>
                            <a:noFill/>
                          </a:ln>
                          <a:solidFill>
                            <a:schemeClr val="tx1"/>
                          </a:solidFill>
                          <a:latin typeface="Arial" charset="0"/>
                          <a:cs typeface="Arial" charset="0"/>
                        </a:rPr>
                        <a:t>Soutien sur place </a:t>
                      </a: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213"/>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213"/>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CF6"/>
                    </a:solidFill>
                  </a:tcPr>
                </a:tc>
                <a:tc>
                  <a:txBody>
                    <a:bodyPr/>
                    <a:lstStyle>
                      <a:lvl1pPr marL="61913">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213"/>
                        </a:lnSpc>
                        <a:spcBef>
                          <a:spcPct val="0"/>
                        </a:spcBef>
                        <a:spcAft>
                          <a:spcPct val="0"/>
                        </a:spcAft>
                        <a:buClrTx/>
                        <a:buSzTx/>
                        <a:buFontTx/>
                        <a:buNone/>
                        <a:tabLst/>
                        <a:defRPr/>
                      </a:pPr>
                      <a:r>
                        <a:rPr kumimoji="0" lang="fr-CA" sz="1000" b="0" i="0" u="none" strike="noStrike" cap="none" normalizeH="0" baseline="0">
                          <a:ln>
                            <a:noFill/>
                          </a:ln>
                          <a:solidFill>
                            <a:schemeClr val="tx1"/>
                          </a:solidFill>
                          <a:latin typeface="Arial" charset="0"/>
                          <a:cs typeface="Arial" charset="0"/>
                        </a:rPr>
                        <a:t>Masque (selon les besoins)</a:t>
                      </a:r>
                    </a:p>
                    <a:p>
                      <a:pPr marL="61913"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CF6"/>
                    </a:solidFill>
                  </a:tcPr>
                </a:tc>
                <a:tc>
                  <a:txBody>
                    <a:bodyPr/>
                    <a:lstStyle>
                      <a:lvl1pPr marL="61913">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61913"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1000" b="0" i="0" u="none" strike="noStrike" cap="none" normalizeH="0" baseline="0" dirty="0">
                          <a:ln>
                            <a:noFill/>
                          </a:ln>
                          <a:solidFill>
                            <a:schemeClr val="tx1"/>
                          </a:solidFill>
                          <a:latin typeface="Arial" charset="0"/>
                          <a:cs typeface="Arial" charset="0"/>
                        </a:rPr>
                        <a:t>Pratiquer l'hygiène des mains à l'arrivée dans un établissement, au départ d'un établissement et avant et après avoir mis et enlevé l'EPI ou le masque non médical. L'hygiène des mains doit également être pratiquée avant et après les contacts avec les clients, les autres employés ou les surfaces, objets ou zones que les gens touchent (p. ex. les toilettes, les papiers). </a:t>
                      </a: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213"/>
                        </a:lnSpc>
                        <a:spcBef>
                          <a:spcPct val="0"/>
                        </a:spcBef>
                        <a:spcAft>
                          <a:spcPct val="0"/>
                        </a:spcAft>
                        <a:buClrTx/>
                        <a:buSzTx/>
                        <a:buFontTx/>
                        <a:buNone/>
                        <a:tabLst/>
                        <a:defRPr/>
                      </a:pPr>
                      <a:r>
                        <a:rPr kumimoji="0" lang="fr-CA" sz="1000" b="0" i="0" u="none" strike="noStrike" cap="none" normalizeH="0" baseline="0" dirty="0">
                          <a:ln>
                            <a:noFill/>
                          </a:ln>
                          <a:solidFill>
                            <a:schemeClr val="tx1"/>
                          </a:solidFill>
                          <a:latin typeface="Arial" charset="0"/>
                          <a:cs typeface="Arial" charset="0"/>
                        </a:rPr>
                        <a:t>Suivre les recommandations de la santé publique pour la population générale pour savoir quand porter un masque. Se reporter au document : </a:t>
                      </a:r>
                      <a:r>
                        <a:rPr kumimoji="0" lang="fr-CA" sz="1000" b="0" i="0" u="none" strike="noStrike" cap="none" normalizeH="0" baseline="0" dirty="0">
                          <a:ln>
                            <a:noFill/>
                          </a:ln>
                          <a:solidFill>
                            <a:schemeClr val="tx1"/>
                          </a:solidFill>
                          <a:latin typeface="Arial" charset="0"/>
                          <a:cs typeface="Arial" charset="0"/>
                          <a:hlinkClick r:id="rId4"/>
                        </a:rPr>
                        <a:t>https://www.gov.mb.ca/covid19/resources/masks.fr.html</a:t>
                      </a:r>
                      <a:r>
                        <a:rPr kumimoji="0" lang="fr-CA" sz="1000" b="0" i="0" u="none" strike="noStrike" cap="none" normalizeH="0" baseline="0" dirty="0">
                          <a:ln>
                            <a:noFill/>
                          </a:ln>
                          <a:solidFill>
                            <a:schemeClr val="tx1"/>
                          </a:solidFill>
                          <a:latin typeface="Arial" charset="0"/>
                          <a:cs typeface="Arial" charset="0"/>
                        </a:rPr>
                        <a:t> </a:t>
                      </a:r>
                    </a:p>
                    <a:p>
                      <a:pPr marL="61913"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defRPr/>
                      </a:pPr>
                      <a:r>
                        <a:rPr kumimoji="0" lang="fr-CA" sz="1000" i="0" u="none" strike="noStrike" cap="none" normalizeH="0" baseline="0" dirty="0">
                          <a:ln>
                            <a:noFill/>
                          </a:ln>
                          <a:solidFill>
                            <a:schemeClr val="tx1"/>
                          </a:solidFill>
                          <a:latin typeface="Arial" charset="0"/>
                          <a:cs typeface="Arial" charset="0"/>
                        </a:rPr>
                        <a:t>Si un masque non médical est porté, réutiliser le même masque </a:t>
                      </a:r>
                      <a:r>
                        <a:rPr kumimoji="0" lang="fr-CA" sz="1000" b="1" i="0" u="none" strike="noStrike" cap="none" normalizeH="0" baseline="0" dirty="0">
                          <a:ln>
                            <a:noFill/>
                          </a:ln>
                          <a:solidFill>
                            <a:schemeClr val="tx1"/>
                          </a:solidFill>
                          <a:latin typeface="Arial" charset="0"/>
                          <a:cs typeface="Arial" charset="0"/>
                        </a:rPr>
                        <a:t>pour un maximum d'un quart de travail complet.</a:t>
                      </a:r>
                      <a:r>
                        <a:rPr kumimoji="0" lang="fr-CA" sz="1000" b="0" i="0" u="none" strike="noStrike" cap="none" normalizeH="0" baseline="0" dirty="0">
                          <a:ln>
                            <a:noFill/>
                          </a:ln>
                          <a:solidFill>
                            <a:schemeClr val="tx1"/>
                          </a:solidFill>
                          <a:latin typeface="Arial" charset="0"/>
                          <a:cs typeface="Arial" charset="0"/>
                        </a:rPr>
                        <a:t> Changer le masque s'il est mouillé, abîmé ou souillé.   </a:t>
                      </a:r>
                    </a:p>
                    <a:p>
                      <a:pPr marL="61913"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defRPr/>
                      </a:pPr>
                      <a:r>
                        <a:rPr kumimoji="0" lang="fr-CA" sz="1000" b="0" i="0" u="none" strike="noStrike" cap="none" normalizeH="0" baseline="0" dirty="0">
                          <a:ln>
                            <a:noFill/>
                          </a:ln>
                          <a:solidFill>
                            <a:schemeClr val="tx1"/>
                          </a:solidFill>
                          <a:latin typeface="Arial" charset="0"/>
                          <a:cs typeface="Arial" charset="0"/>
                        </a:rPr>
                        <a:t>Si on utilise un masque jetable, se reporter au document de Soins communs sur l’utilisation prolongée des masques faciaux (en anglais seulement) :</a:t>
                      </a:r>
                    </a:p>
                    <a:p>
                      <a:pPr marL="61913" marR="0" lvl="0" indent="0" algn="l" defTabSz="914400" rtl="0" eaLnBrk="1" fontAlgn="base" latinLnBrk="0" hangingPunct="1">
                        <a:lnSpc>
                          <a:spcPct val="100000"/>
                        </a:lnSpc>
                        <a:spcBef>
                          <a:spcPct val="0"/>
                        </a:spcBef>
                        <a:spcAft>
                          <a:spcPct val="0"/>
                        </a:spcAft>
                        <a:buClrTx/>
                        <a:buSzTx/>
                        <a:buFontTx/>
                        <a:buNone/>
                        <a:tabLst/>
                        <a:defRPr/>
                      </a:pPr>
                      <a:r>
                        <a:rPr kumimoji="0" lang="fr-CA" sz="1000" b="0" i="0" u="none" strike="noStrike" cap="none" normalizeH="0" baseline="0" dirty="0">
                          <a:ln>
                            <a:noFill/>
                          </a:ln>
                          <a:solidFill>
                            <a:schemeClr val="tx1"/>
                          </a:solidFill>
                          <a:latin typeface="Arial" charset="0"/>
                          <a:cs typeface="Arial" charset="0"/>
                          <a:hlinkClick r:id="rId5"/>
                        </a:rPr>
                        <a:t>https://sharedhealthmb.ca/files/extended-use-of-face-masks.pdf</a:t>
                      </a:r>
                      <a:r>
                        <a:rPr kumimoji="0" lang="fr-CA" sz="1000" b="0" i="0" u="none" strike="noStrike" cap="none" normalizeH="0" baseline="0" dirty="0">
                          <a:ln>
                            <a:noFill/>
                          </a:ln>
                          <a:solidFill>
                            <a:schemeClr val="tx1"/>
                          </a:solidFill>
                          <a:latin typeface="Arial" charset="0"/>
                          <a:cs typeface="Arial" charset="0"/>
                        </a:rPr>
                        <a:t> </a:t>
                      </a:r>
                    </a:p>
                    <a:p>
                      <a:pPr marL="61913" marR="0" lvl="0" indent="0" algn="l" defTabSz="914400" rtl="0" eaLnBrk="1" fontAlgn="base" latinLnBrk="0" hangingPunct="1">
                        <a:lnSpc>
                          <a:spcPct val="100000"/>
                        </a:lnSpc>
                        <a:spcBef>
                          <a:spcPct val="0"/>
                        </a:spcBef>
                        <a:spcAft>
                          <a:spcPct val="0"/>
                        </a:spcAft>
                        <a:buClrTx/>
                        <a:buSzTx/>
                        <a:buFontTx/>
                        <a:buNone/>
                        <a:tabLst/>
                        <a:defRPr/>
                      </a:pPr>
                      <a:r>
                        <a:rPr kumimoji="0" lang="fr-CA" sz="1000" b="0" i="0" u="none" strike="noStrike" cap="none" normalizeH="0" baseline="0" dirty="0">
                          <a:ln>
                            <a:noFill/>
                          </a:ln>
                          <a:solidFill>
                            <a:schemeClr val="tx1"/>
                          </a:solidFill>
                          <a:latin typeface="Arial" charset="0"/>
                          <a:cs typeface="Arial" charset="0"/>
                        </a:rPr>
                        <a:t>Changer le masque s'il est mouillé, endommagé ou souillé et lors des pauses.  </a:t>
                      </a:r>
                    </a:p>
                    <a:p>
                      <a:pPr marL="61913" marR="0" lvl="0" indent="0" algn="l" defTabSz="914400" rtl="0" eaLnBrk="1" fontAlgn="base" latinLnBrk="0" hangingPunct="1">
                        <a:lnSpc>
                          <a:spcPct val="100000"/>
                        </a:lnSpc>
                        <a:spcBef>
                          <a:spcPts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CF6"/>
                    </a:solidFill>
                  </a:tcPr>
                </a:tc>
                <a:extLst>
                  <a:ext uri="{0D108BD9-81ED-4DB2-BD59-A6C34878D82A}">
                    <a16:rowId xmlns:a16="http://schemas.microsoft.com/office/drawing/2014/main" val="10001"/>
                  </a:ext>
                </a:extLst>
              </a:tr>
              <a:tr h="1386375">
                <a:tc vMerge="1">
                  <a:txBody>
                    <a:bodyPr/>
                    <a:lstStyle/>
                    <a:p>
                      <a:endParaRPr lang="en-CA"/>
                    </a:p>
                  </a:txBody>
                  <a:tcPr/>
                </a:tc>
                <a:tc>
                  <a:txBody>
                    <a:bodyPr/>
                    <a:lstStyle/>
                    <a:p>
                      <a:pPr marL="61913" marR="0" lvl="0" indent="0" algn="l" defTabSz="914400" rtl="0" eaLnBrk="1" fontAlgn="base" latinLnBrk="0" hangingPunct="1">
                        <a:lnSpc>
                          <a:spcPts val="1213"/>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213"/>
                        </a:lnSpc>
                        <a:spcBef>
                          <a:spcPct val="0"/>
                        </a:spcBef>
                        <a:spcAft>
                          <a:spcPct val="0"/>
                        </a:spcAft>
                        <a:buClrTx/>
                        <a:buSzTx/>
                        <a:buFontTx/>
                        <a:buNone/>
                        <a:tabLst/>
                      </a:pPr>
                      <a:r>
                        <a:rPr kumimoji="0" lang="fr-CA" sz="1000" b="0" i="0" u="none" strike="noStrike" cap="none" normalizeH="0" baseline="0" dirty="0">
                          <a:ln>
                            <a:noFill/>
                          </a:ln>
                          <a:solidFill>
                            <a:schemeClr val="tx1"/>
                          </a:solidFill>
                          <a:latin typeface="Arial" charset="0"/>
                          <a:cs typeface="Arial" charset="0"/>
                        </a:rPr>
                        <a:t>Contact avec un cas présumé de </a:t>
                      </a:r>
                      <a:endParaRPr kumimoji="0" lang="fr-CA" sz="1000" b="0" i="0" u="none" strike="noStrike" cap="none" normalizeH="0" baseline="0" dirty="0" smtClean="0">
                        <a:ln>
                          <a:noFill/>
                        </a:ln>
                        <a:solidFill>
                          <a:schemeClr val="tx1"/>
                        </a:solidFill>
                        <a:latin typeface="Arial" charset="0"/>
                        <a:cs typeface="Arial" charset="0"/>
                      </a:endParaRPr>
                    </a:p>
                    <a:p>
                      <a:pPr marL="61913" marR="0" lvl="0" indent="0" algn="l" defTabSz="914400" rtl="0" eaLnBrk="1" fontAlgn="base" latinLnBrk="0" hangingPunct="1">
                        <a:lnSpc>
                          <a:spcPts val="1213"/>
                        </a:lnSpc>
                        <a:spcBef>
                          <a:spcPct val="0"/>
                        </a:spcBef>
                        <a:spcAft>
                          <a:spcPct val="0"/>
                        </a:spcAft>
                        <a:buClrTx/>
                        <a:buSzTx/>
                        <a:buFontTx/>
                        <a:buNone/>
                        <a:tabLst/>
                      </a:pPr>
                      <a:r>
                        <a:rPr kumimoji="0" lang="fr-CA" sz="1000" b="0" i="0" u="none" strike="noStrike" cap="none" normalizeH="0" baseline="0" dirty="0" smtClean="0">
                          <a:ln>
                            <a:noFill/>
                          </a:ln>
                          <a:solidFill>
                            <a:schemeClr val="tx1"/>
                          </a:solidFill>
                          <a:latin typeface="Arial" charset="0"/>
                          <a:cs typeface="Arial" charset="0"/>
                        </a:rPr>
                        <a:t>COVID-19</a:t>
                      </a:r>
                      <a:endParaRPr kumimoji="0" lang="fr-CA" sz="1000" b="0" i="0" u="none" strike="noStrike" cap="none" normalizeH="0" baseline="0" dirty="0">
                        <a:ln>
                          <a:noFill/>
                        </a:ln>
                        <a:solidFill>
                          <a:schemeClr val="tx1"/>
                        </a:solidFill>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CF6"/>
                    </a:solidFill>
                  </a:tcPr>
                </a:tc>
                <a:tc>
                  <a:txBody>
                    <a:bodyPr/>
                    <a:lstStyle/>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Masque médical</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CF6"/>
                    </a:solidFill>
                  </a:tcPr>
                </a:tc>
                <a:tc>
                  <a:txBody>
                    <a:bodyPr/>
                    <a:lstStyle/>
                    <a:p>
                      <a:pPr marL="61913" marR="0" lvl="0" indent="0" algn="l" defTabSz="914400" rtl="0" eaLnBrk="1" fontAlgn="base" latinLnBrk="0" hangingPunct="1">
                        <a:lnSpc>
                          <a:spcPct val="100000"/>
                        </a:lnSpc>
                        <a:spcBef>
                          <a:spcPts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defRPr/>
                      </a:pPr>
                      <a:r>
                        <a:rPr kumimoji="0" lang="fr-CA" sz="1000" b="0" i="0" u="none" strike="noStrike" cap="none" normalizeH="0" baseline="0" dirty="0">
                          <a:ln>
                            <a:noFill/>
                          </a:ln>
                          <a:solidFill>
                            <a:schemeClr val="tx1"/>
                          </a:solidFill>
                          <a:latin typeface="Arial" charset="0"/>
                          <a:cs typeface="Arial" charset="0"/>
                        </a:rPr>
                        <a:t>Se reporter au document de Soins communs sur l’utilisation prolongée des masques faciaux (en anglais seulement) : </a:t>
                      </a:r>
                      <a:r>
                        <a:rPr kumimoji="0" lang="fr-CA" sz="1000" b="0" i="0" u="none" strike="noStrike" cap="none" normalizeH="0" baseline="0" dirty="0">
                          <a:ln>
                            <a:noFill/>
                          </a:ln>
                          <a:solidFill>
                            <a:schemeClr val="tx1"/>
                          </a:solidFill>
                          <a:latin typeface="Arial" charset="0"/>
                          <a:cs typeface="Arial" charset="0"/>
                          <a:hlinkClick r:id="rId5"/>
                        </a:rPr>
                        <a:t>https://sharedhealthmb.ca/files/extended-use-of-face-masks.pdf</a:t>
                      </a:r>
                      <a:r>
                        <a:rPr kumimoji="0" lang="fr-CA" sz="1000" b="0" i="0" u="none" strike="noStrike" cap="none" normalizeH="0" baseline="0" dirty="0">
                          <a:ln>
                            <a:noFill/>
                          </a:ln>
                          <a:solidFill>
                            <a:schemeClr val="tx1"/>
                          </a:solidFill>
                          <a:latin typeface="Arial" charset="0"/>
                          <a:cs typeface="Arial" charset="0"/>
                        </a:rPr>
                        <a:t> </a:t>
                      </a:r>
                    </a:p>
                    <a:p>
                      <a:pPr marL="61913" marR="0" lvl="0" indent="0" algn="l" defTabSz="914400" rtl="0" eaLnBrk="1" fontAlgn="base" latinLnBrk="0" hangingPunct="1">
                        <a:lnSpc>
                          <a:spcPct val="100000"/>
                        </a:lnSpc>
                        <a:spcBef>
                          <a:spcPct val="0"/>
                        </a:spcBef>
                        <a:spcAft>
                          <a:spcPct val="0"/>
                        </a:spcAft>
                        <a:buClrTx/>
                        <a:buSzTx/>
                        <a:buFontTx/>
                        <a:buNone/>
                        <a:tabLst/>
                        <a:defRPr/>
                      </a:pPr>
                      <a:r>
                        <a:rPr kumimoji="0" lang="fr-CA" sz="1000" b="0" i="0" u="none" strike="noStrike" cap="none" normalizeH="0" baseline="0" dirty="0">
                          <a:ln>
                            <a:noFill/>
                          </a:ln>
                          <a:solidFill>
                            <a:schemeClr val="tx1"/>
                          </a:solidFill>
                          <a:latin typeface="Arial" charset="0"/>
                          <a:cs typeface="Arial" charset="0"/>
                        </a:rPr>
                        <a:t>Changer le masque s'il est mouillé, endommagé ou souillé et lors des pauses.  </a:t>
                      </a:r>
                    </a:p>
                    <a:p>
                      <a:pPr marL="61913" marR="0" lvl="0" indent="0" algn="l" defTabSz="914400" rtl="0" eaLnBrk="1" fontAlgn="base" latinLnBrk="0" hangingPunct="1">
                        <a:lnSpc>
                          <a:spcPct val="100000"/>
                        </a:lnSpc>
                        <a:spcBef>
                          <a:spcPts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CF6"/>
                    </a:solidFill>
                  </a:tcPr>
                </a:tc>
                <a:extLst>
                  <a:ext uri="{0D108BD9-81ED-4DB2-BD59-A6C34878D82A}">
                    <a16:rowId xmlns:a16="http://schemas.microsoft.com/office/drawing/2014/main" val="427327099"/>
                  </a:ext>
                </a:extLst>
              </a:tr>
            </a:tbl>
          </a:graphicData>
        </a:graphic>
      </p:graphicFrame>
    </p:spTree>
    <p:extLst>
      <p:ext uri="{BB962C8B-B14F-4D97-AF65-F5344CB8AC3E}">
        <p14:creationId xmlns:p14="http://schemas.microsoft.com/office/powerpoint/2010/main" val="2925324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44550" y="659219"/>
            <a:ext cx="8676166" cy="1541721"/>
          </a:xfrm>
        </p:spPr>
        <p:txBody>
          <a:bodyPr/>
          <a:lstStyle/>
          <a:p>
            <a:pPr algn="ctr"/>
            <a:r>
              <a:rPr lang="fr-CA"/>
              <a:t>Logement Manitoba</a:t>
            </a:r>
          </a:p>
        </p:txBody>
      </p:sp>
      <p:graphicFrame>
        <p:nvGraphicFramePr>
          <p:cNvPr id="3" name="object 3"/>
          <p:cNvGraphicFramePr>
            <a:graphicFrameLocks noGrp="1"/>
          </p:cNvGraphicFramePr>
          <p:nvPr>
            <p:custDataLst>
              <p:tags r:id="rId2"/>
            </p:custDataLst>
            <p:extLst>
              <p:ext uri="{D42A27DB-BD31-4B8C-83A1-F6EECF244321}">
                <p14:modId xmlns:p14="http://schemas.microsoft.com/office/powerpoint/2010/main" val="2188100309"/>
              </p:ext>
            </p:extLst>
          </p:nvPr>
        </p:nvGraphicFramePr>
        <p:xfrm>
          <a:off x="18472" y="2232047"/>
          <a:ext cx="9125526" cy="5526621"/>
        </p:xfrm>
        <a:graphic>
          <a:graphicData uri="http://schemas.openxmlformats.org/drawingml/2006/table">
            <a:tbl>
              <a:tblPr/>
              <a:tblGrid>
                <a:gridCol w="1079053">
                  <a:extLst>
                    <a:ext uri="{9D8B030D-6E8A-4147-A177-3AD203B41FA5}">
                      <a16:colId xmlns:a16="http://schemas.microsoft.com/office/drawing/2014/main" val="20000"/>
                    </a:ext>
                  </a:extLst>
                </a:gridCol>
                <a:gridCol w="1314430">
                  <a:extLst>
                    <a:ext uri="{9D8B030D-6E8A-4147-A177-3AD203B41FA5}">
                      <a16:colId xmlns:a16="http://schemas.microsoft.com/office/drawing/2014/main" val="20001"/>
                    </a:ext>
                  </a:extLst>
                </a:gridCol>
                <a:gridCol w="2043324">
                  <a:extLst>
                    <a:ext uri="{9D8B030D-6E8A-4147-A177-3AD203B41FA5}">
                      <a16:colId xmlns:a16="http://schemas.microsoft.com/office/drawing/2014/main" val="20002"/>
                    </a:ext>
                  </a:extLst>
                </a:gridCol>
                <a:gridCol w="4688719">
                  <a:extLst>
                    <a:ext uri="{9D8B030D-6E8A-4147-A177-3AD203B41FA5}">
                      <a16:colId xmlns:a16="http://schemas.microsoft.com/office/drawing/2014/main" val="20003"/>
                    </a:ext>
                  </a:extLst>
                </a:gridCol>
              </a:tblGrid>
              <a:tr h="184060">
                <a:tc>
                  <a:txBody>
                    <a:bodyPr/>
                    <a:lstStyle>
                      <a:lvl1pPr marL="84138">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84138" marR="0" lvl="0" indent="0" algn="ctr" defTabSz="914400" rtl="0" eaLnBrk="1" fontAlgn="base" latinLnBrk="0" hangingPunct="1">
                        <a:lnSpc>
                          <a:spcPct val="100000"/>
                        </a:lnSpc>
                        <a:spcBef>
                          <a:spcPts val="225"/>
                        </a:spcBef>
                        <a:spcAft>
                          <a:spcPct val="0"/>
                        </a:spcAft>
                        <a:buClrTx/>
                        <a:buSzTx/>
                        <a:buFontTx/>
                        <a:buNone/>
                        <a:tabLst/>
                      </a:pPr>
                      <a:r>
                        <a:rPr kumimoji="0" lang="fr-CA" sz="1100" b="1" i="0" u="none" strike="noStrike" cap="none" normalizeH="0" baseline="0">
                          <a:ln>
                            <a:noFill/>
                          </a:ln>
                          <a:solidFill>
                            <a:srgbClr val="FFFFFF"/>
                          </a:solidFill>
                          <a:latin typeface="Arial" charset="0"/>
                          <a:cs typeface="Arial" charset="0"/>
                        </a:rPr>
                        <a:t>Zones</a:t>
                      </a:r>
                    </a:p>
                  </a:txBody>
                  <a:tcPr marL="0" marR="0" marT="23028"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00054"/>
                    </a:solidFill>
                  </a:tcPr>
                </a:tc>
                <a:tc>
                  <a:txBody>
                    <a:bodyPr/>
                    <a:lstStyle>
                      <a:lvl1pPr marL="84138">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84138" marR="0" lvl="0" indent="0" algn="ctr" defTabSz="914400" rtl="0" eaLnBrk="1" fontAlgn="base" latinLnBrk="0" hangingPunct="1">
                        <a:lnSpc>
                          <a:spcPct val="100000"/>
                        </a:lnSpc>
                        <a:spcBef>
                          <a:spcPts val="225"/>
                        </a:spcBef>
                        <a:spcAft>
                          <a:spcPct val="0"/>
                        </a:spcAft>
                        <a:buClrTx/>
                        <a:buSzTx/>
                        <a:buFontTx/>
                        <a:buNone/>
                        <a:tabLst/>
                      </a:pPr>
                      <a:r>
                        <a:rPr kumimoji="0" lang="fr-CA" sz="1100" b="1" i="0" u="none" strike="noStrike" cap="none" normalizeH="0" baseline="0">
                          <a:ln>
                            <a:noFill/>
                          </a:ln>
                          <a:solidFill>
                            <a:srgbClr val="FFFFFF"/>
                          </a:solidFill>
                          <a:latin typeface="Arial" charset="0"/>
                          <a:cs typeface="Arial" charset="0"/>
                        </a:rPr>
                        <a:t>Activité</a:t>
                      </a:r>
                    </a:p>
                  </a:txBody>
                  <a:tcPr marL="0" marR="0" marT="23028"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00054"/>
                    </a:solidFill>
                  </a:tcPr>
                </a:tc>
                <a:tc>
                  <a:txBody>
                    <a:bodyPr/>
                    <a:lstStyle>
                      <a:lvl1pPr marL="84138">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84138" marR="0" lvl="0" indent="0" algn="ctr" defTabSz="914400" rtl="0" eaLnBrk="1" fontAlgn="base" latinLnBrk="0" hangingPunct="1">
                        <a:lnSpc>
                          <a:spcPct val="100000"/>
                        </a:lnSpc>
                        <a:spcBef>
                          <a:spcPts val="225"/>
                        </a:spcBef>
                        <a:spcAft>
                          <a:spcPct val="0"/>
                        </a:spcAft>
                        <a:buClrTx/>
                        <a:buSzTx/>
                        <a:buFontTx/>
                        <a:buNone/>
                        <a:tabLst/>
                      </a:pPr>
                      <a:r>
                        <a:rPr kumimoji="0" lang="fr-CA" sz="1100" b="1" i="0" u="none" strike="noStrike" cap="none" normalizeH="0" baseline="0">
                          <a:ln>
                            <a:noFill/>
                          </a:ln>
                          <a:solidFill>
                            <a:srgbClr val="FFFFFF"/>
                          </a:solidFill>
                          <a:latin typeface="Arial" charset="0"/>
                          <a:cs typeface="Arial" charset="0"/>
                        </a:rPr>
                        <a:t> Masque/EPI</a:t>
                      </a:r>
                    </a:p>
                  </a:txBody>
                  <a:tcPr marL="0" marR="0" marT="23028"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00054"/>
                    </a:solidFill>
                  </a:tcPr>
                </a:tc>
                <a:tc>
                  <a:txBody>
                    <a:bodyPr/>
                    <a:lstStyle>
                      <a:lvl1pPr marL="85725">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85725" marR="0" lvl="0" indent="0" algn="ctr" defTabSz="914400" rtl="0" eaLnBrk="1" fontAlgn="base" latinLnBrk="0" hangingPunct="1">
                        <a:lnSpc>
                          <a:spcPct val="100000"/>
                        </a:lnSpc>
                        <a:spcBef>
                          <a:spcPts val="225"/>
                        </a:spcBef>
                        <a:spcAft>
                          <a:spcPct val="0"/>
                        </a:spcAft>
                        <a:buClrTx/>
                        <a:buSzTx/>
                        <a:buFontTx/>
                        <a:buNone/>
                        <a:tabLst/>
                      </a:pPr>
                      <a:r>
                        <a:rPr kumimoji="0" lang="fr-CA" sz="1100" b="1" i="0" u="none" strike="noStrike" cap="none" normalizeH="0" baseline="0">
                          <a:ln>
                            <a:noFill/>
                          </a:ln>
                          <a:solidFill>
                            <a:srgbClr val="FFFFFF"/>
                          </a:solidFill>
                          <a:latin typeface="Arial" charset="0"/>
                          <a:cs typeface="Arial" charset="0"/>
                        </a:rPr>
                        <a:t>Instructions particulières</a:t>
                      </a:r>
                    </a:p>
                  </a:txBody>
                  <a:tcPr marL="0" marR="0" marT="23028"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00054"/>
                    </a:solidFill>
                  </a:tcPr>
                </a:tc>
                <a:extLst>
                  <a:ext uri="{0D108BD9-81ED-4DB2-BD59-A6C34878D82A}">
                    <a16:rowId xmlns:a16="http://schemas.microsoft.com/office/drawing/2014/main" val="10000"/>
                  </a:ext>
                </a:extLst>
              </a:tr>
              <a:tr h="2454084">
                <a:tc rowSpan="2">
                  <a:txBody>
                    <a:bodyPr/>
                    <a:lstStyle>
                      <a:lvl1pPr marL="84138">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1" i="0" u="none" strike="noStrike" cap="none" normalizeH="0" baseline="0" dirty="0">
                          <a:ln>
                            <a:noFill/>
                          </a:ln>
                          <a:solidFill>
                            <a:schemeClr val="tx1"/>
                          </a:solidFill>
                          <a:latin typeface="Arial" charset="0"/>
                          <a:cs typeface="Arial" charset="0"/>
                        </a:rPr>
                        <a:t>Services aux immeubles</a:t>
                      </a: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1" i="0" u="none" strike="noStrike" cap="none" normalizeH="0" baseline="0" dirty="0">
                          <a:ln>
                            <a:noFill/>
                          </a:ln>
                          <a:solidFill>
                            <a:schemeClr val="tx1"/>
                          </a:solidFill>
                          <a:latin typeface="Arial" charset="0"/>
                          <a:cs typeface="Arial" charset="0"/>
                        </a:rPr>
                        <a:t>Sécurité</a:t>
                      </a: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lang="fr-CA" sz="1000" dirty="0" smtClean="0">
                        <a:solidFill>
                          <a:schemeClr val="tx1"/>
                        </a:solidFill>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lang="fr-CA" sz="1000" dirty="0" smtClean="0">
                        <a:solidFill>
                          <a:schemeClr val="tx1"/>
                        </a:solidFill>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lang="fr-CA" sz="1000" dirty="0" smtClean="0">
                        <a:solidFill>
                          <a:schemeClr val="tx1"/>
                        </a:solidFill>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lang="fr-CA" sz="1000" dirty="0" smtClean="0">
                        <a:solidFill>
                          <a:schemeClr val="tx1"/>
                        </a:solidFill>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lang="fr-CA" sz="1000" dirty="0" smtClean="0">
                        <a:solidFill>
                          <a:schemeClr val="tx1"/>
                        </a:solidFill>
                      </a:endParaRPr>
                    </a:p>
                    <a:p>
                      <a:pPr marL="84138" marR="0" lvl="0" indent="0" algn="l" defTabSz="914400" rtl="0" eaLnBrk="1" fontAlgn="base" latinLnBrk="0" hangingPunct="1">
                        <a:lnSpc>
                          <a:spcPct val="100000"/>
                        </a:lnSpc>
                        <a:spcBef>
                          <a:spcPts val="138"/>
                        </a:spcBef>
                        <a:spcAft>
                          <a:spcPct val="0"/>
                        </a:spcAft>
                        <a:buClrTx/>
                        <a:buSzTx/>
                        <a:buFontTx/>
                        <a:buNone/>
                        <a:tabLst/>
                        <a:defRPr/>
                      </a:pPr>
                      <a:endParaRPr lang="fr-CA" sz="1000" dirty="0" smtClean="0">
                        <a:solidFill>
                          <a:schemeClr val="tx1"/>
                        </a:solidFill>
                      </a:endParaRPr>
                    </a:p>
                    <a:p>
                      <a:pPr marL="84138" marR="0" lvl="0" indent="0" algn="l" defTabSz="914400" rtl="0" eaLnBrk="1" fontAlgn="base" latinLnBrk="0" hangingPunct="1">
                        <a:lnSpc>
                          <a:spcPct val="100000"/>
                        </a:lnSpc>
                        <a:spcBef>
                          <a:spcPts val="138"/>
                        </a:spcBef>
                        <a:spcAft>
                          <a:spcPct val="0"/>
                        </a:spcAft>
                        <a:buClrTx/>
                        <a:buSzTx/>
                        <a:buFontTx/>
                        <a:buNone/>
                        <a:tabLst/>
                        <a:defRPr/>
                      </a:pPr>
                      <a:r>
                        <a:rPr lang="fr-CA" sz="1000" dirty="0" smtClean="0">
                          <a:solidFill>
                            <a:schemeClr val="tx1"/>
                          </a:solidFill>
                        </a:rPr>
                        <a:t>13 </a:t>
                      </a:r>
                      <a:r>
                        <a:rPr lang="fr-CA" sz="1000" dirty="0">
                          <a:solidFill>
                            <a:schemeClr val="tx1"/>
                          </a:solidFill>
                        </a:rPr>
                        <a:t>au 22 octobre </a:t>
                      </a:r>
                    </a:p>
                    <a:p>
                      <a:pPr marL="84138" marR="0" lvl="0" indent="0" algn="l" defTabSz="914400" rtl="0" eaLnBrk="1" fontAlgn="base" latinLnBrk="0" hangingPunct="1">
                        <a:lnSpc>
                          <a:spcPct val="100000"/>
                        </a:lnSpc>
                        <a:spcBef>
                          <a:spcPts val="138"/>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txBody>
                  <a:tcPr marL="0" marR="0" marT="14653"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CF6"/>
                    </a:solidFill>
                  </a:tcPr>
                </a:tc>
                <a:tc>
                  <a:txBody>
                    <a:bodyPr/>
                    <a:lstStyle>
                      <a:lvl1pPr marL="61913">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Entretien des édifices</a:t>
                      </a: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Patrouilles mobiles</a:t>
                      </a: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213"/>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213"/>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CF6"/>
                    </a:solidFill>
                  </a:tcPr>
                </a:tc>
                <a:tc>
                  <a:txBody>
                    <a:bodyPr/>
                    <a:lstStyle>
                      <a:lvl1pPr marL="61913">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61913" marR="0" lvl="0" indent="0" algn="l" defTabSz="914400" rtl="0" eaLnBrk="1" fontAlgn="base" latinLnBrk="0" hangingPunct="1">
                        <a:lnSpc>
                          <a:spcPts val="11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213"/>
                        </a:lnSpc>
                        <a:spcBef>
                          <a:spcPct val="0"/>
                        </a:spcBef>
                        <a:spcAft>
                          <a:spcPct val="0"/>
                        </a:spcAft>
                        <a:buClrTx/>
                        <a:buSzTx/>
                        <a:buFontTx/>
                        <a:buNone/>
                        <a:tabLst/>
                        <a:defRPr/>
                      </a:pPr>
                      <a:r>
                        <a:rPr kumimoji="0" lang="fr-CA" sz="1000" b="0" i="0" u="none" strike="noStrike" cap="none" normalizeH="0" baseline="0">
                          <a:ln>
                            <a:noFill/>
                          </a:ln>
                          <a:solidFill>
                            <a:schemeClr val="tx1"/>
                          </a:solidFill>
                          <a:latin typeface="Arial" charset="0"/>
                          <a:cs typeface="Arial" charset="0"/>
                        </a:rPr>
                        <a:t>Masque (selon les besoins)</a:t>
                      </a:r>
                    </a:p>
                    <a:p>
                      <a:pPr marL="61913"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CF6"/>
                    </a:solidFill>
                  </a:tcPr>
                </a:tc>
                <a:tc>
                  <a:txBody>
                    <a:bodyPr/>
                    <a:lstStyle>
                      <a:lvl1pPr marL="61913">
                        <a:spcBef>
                          <a:spcPct val="20000"/>
                        </a:spcBef>
                        <a:buClr>
                          <a:srgbClr val="46C5E0"/>
                        </a:buClr>
                        <a:buSzPct val="70000"/>
                        <a:buFont typeface="Arial" charset="0"/>
                        <a:defRPr sz="2000">
                          <a:solidFill>
                            <a:schemeClr val="tx2"/>
                          </a:solidFill>
                          <a:latin typeface="Arial" charset="0"/>
                          <a:cs typeface="Arial" charset="0"/>
                        </a:defRPr>
                      </a:lvl1pPr>
                      <a:lvl2pPr marL="742950" indent="-285750">
                        <a:spcBef>
                          <a:spcPct val="20000"/>
                        </a:spcBef>
                        <a:buClr>
                          <a:srgbClr val="46C5E0"/>
                        </a:buClr>
                        <a:buSzPct val="70000"/>
                        <a:buFont typeface="Arial" charset="0"/>
                        <a:defRPr sz="2000">
                          <a:solidFill>
                            <a:schemeClr val="tx2"/>
                          </a:solidFill>
                          <a:latin typeface="Arial" charset="0"/>
                          <a:cs typeface="Arial" charset="0"/>
                        </a:defRPr>
                      </a:lvl2pPr>
                      <a:lvl3pPr marL="1143000" indent="-228600">
                        <a:spcBef>
                          <a:spcPct val="20000"/>
                        </a:spcBef>
                        <a:buClr>
                          <a:srgbClr val="46C5E0"/>
                        </a:buClr>
                        <a:buSzPct val="70000"/>
                        <a:buFont typeface="Arial" charset="0"/>
                        <a:defRPr sz="2000">
                          <a:solidFill>
                            <a:schemeClr val="tx2"/>
                          </a:solidFill>
                          <a:latin typeface="Arial" charset="0"/>
                          <a:cs typeface="Arial" charset="0"/>
                        </a:defRPr>
                      </a:lvl3pPr>
                      <a:lvl4pPr marL="1600200" indent="-228600">
                        <a:spcBef>
                          <a:spcPct val="20000"/>
                        </a:spcBef>
                        <a:buClr>
                          <a:srgbClr val="46C5E0"/>
                        </a:buClr>
                        <a:buSzPct val="70000"/>
                        <a:buFont typeface="Calibri" pitchFamily="34" charset="0"/>
                        <a:defRPr>
                          <a:solidFill>
                            <a:schemeClr val="tx2"/>
                          </a:solidFill>
                          <a:latin typeface="Arial" charset="0"/>
                          <a:cs typeface="Arial" charset="0"/>
                        </a:defRPr>
                      </a:lvl4pPr>
                      <a:lvl5pPr marL="2057400" indent="-228600">
                        <a:spcBef>
                          <a:spcPct val="20000"/>
                        </a:spcBef>
                        <a:buClr>
                          <a:srgbClr val="46C5E0"/>
                        </a:buClr>
                        <a:buSzPct val="70000"/>
                        <a:buFont typeface="Calibri" pitchFamily="34" charset="0"/>
                        <a:defRPr>
                          <a:solidFill>
                            <a:schemeClr val="tx2"/>
                          </a:solidFill>
                          <a:latin typeface="Arial" charset="0"/>
                          <a:cs typeface="Arial" charset="0"/>
                        </a:defRPr>
                      </a:lvl5pPr>
                      <a:lvl6pPr marL="25146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6pPr>
                      <a:lvl7pPr marL="29718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7pPr>
                      <a:lvl8pPr marL="34290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8pPr>
                      <a:lvl9pPr marL="3886200" indent="-228600" eaLnBrk="0" fontAlgn="base" hangingPunct="0">
                        <a:spcBef>
                          <a:spcPct val="20000"/>
                        </a:spcBef>
                        <a:spcAft>
                          <a:spcPct val="0"/>
                        </a:spcAft>
                        <a:buClr>
                          <a:srgbClr val="46C5E0"/>
                        </a:buClr>
                        <a:buSzPct val="70000"/>
                        <a:buFont typeface="Calibri" pitchFamily="34" charset="0"/>
                        <a:defRPr>
                          <a:solidFill>
                            <a:schemeClr val="tx2"/>
                          </a:solidFill>
                          <a:latin typeface="Arial" charset="0"/>
                          <a:cs typeface="Arial" charset="0"/>
                        </a:defRPr>
                      </a:lvl9pPr>
                    </a:lstStyle>
                    <a:p>
                      <a:pPr marL="61913"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ts val="0"/>
                        </a:spcBef>
                        <a:spcAft>
                          <a:spcPct val="0"/>
                        </a:spcAft>
                        <a:buClrTx/>
                        <a:buSzTx/>
                        <a:buFontTx/>
                        <a:buNone/>
                        <a:tabLst/>
                        <a:defRPr/>
                      </a:pPr>
                      <a:r>
                        <a:rPr kumimoji="0" lang="fr-CA" sz="1000" b="0" i="0" u="none" strike="noStrike" cap="none" normalizeH="0" baseline="0" dirty="0">
                          <a:ln>
                            <a:noFill/>
                          </a:ln>
                          <a:solidFill>
                            <a:schemeClr val="tx1"/>
                          </a:solidFill>
                          <a:latin typeface="Arial" charset="0"/>
                          <a:cs typeface="Arial" charset="0"/>
                        </a:rPr>
                        <a:t>Pratiquer l'hygiène des mains à l'arrivée dans un établissement, au départ d'un établissement et avant et après avoir mis et enlevé l'EPI ou le masque non médical. L'hygiène des mains doit également être pratiquée avant et après les contacts avec les clients, les autres employés ou les surfaces, objets ou zones que les gens touchent (p. ex. les toilettes, les papiers). </a:t>
                      </a:r>
                    </a:p>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213"/>
                        </a:lnSpc>
                        <a:spcBef>
                          <a:spcPct val="0"/>
                        </a:spcBef>
                        <a:spcAft>
                          <a:spcPct val="0"/>
                        </a:spcAft>
                        <a:buClrTx/>
                        <a:buSzTx/>
                        <a:buFontTx/>
                        <a:buNone/>
                        <a:tabLst/>
                        <a:defRPr/>
                      </a:pPr>
                      <a:r>
                        <a:rPr kumimoji="0" lang="fr-CA" sz="1000" b="0" i="0" u="none" strike="noStrike" cap="none" normalizeH="0" baseline="0" dirty="0">
                          <a:ln>
                            <a:noFill/>
                          </a:ln>
                          <a:solidFill>
                            <a:schemeClr val="tx1"/>
                          </a:solidFill>
                          <a:latin typeface="Arial" charset="0"/>
                          <a:cs typeface="Arial" charset="0"/>
                        </a:rPr>
                        <a:t>Suivre les recommandations de la santé publique pour la population générale pour savoir quand porter un masque. Se reporter au document : </a:t>
                      </a:r>
                      <a:r>
                        <a:rPr kumimoji="0" lang="fr-CA" sz="1000" b="0" i="0" u="none" strike="noStrike" cap="none" normalizeH="0" baseline="0" dirty="0">
                          <a:ln>
                            <a:noFill/>
                          </a:ln>
                          <a:solidFill>
                            <a:schemeClr val="tx1"/>
                          </a:solidFill>
                          <a:latin typeface="Arial" charset="0"/>
                          <a:cs typeface="Arial" charset="0"/>
                          <a:hlinkClick r:id="rId4"/>
                        </a:rPr>
                        <a:t>https://www.gov.mb.ca/covid19/resources/masks.fr.html</a:t>
                      </a:r>
                      <a:r>
                        <a:rPr kumimoji="0" lang="fr-CA" sz="1000" b="0" i="0" u="none" strike="noStrike" cap="none" normalizeH="0" baseline="0" dirty="0">
                          <a:ln>
                            <a:noFill/>
                          </a:ln>
                          <a:solidFill>
                            <a:schemeClr val="tx1"/>
                          </a:solidFill>
                          <a:latin typeface="Arial" charset="0"/>
                          <a:cs typeface="Arial" charset="0"/>
                        </a:rPr>
                        <a:t> </a:t>
                      </a:r>
                    </a:p>
                    <a:p>
                      <a:pPr marL="61913"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defRPr/>
                      </a:pPr>
                      <a:r>
                        <a:rPr kumimoji="0" lang="fr-CA" sz="1000" i="0" u="none" strike="noStrike" cap="none" normalizeH="0" baseline="0" dirty="0">
                          <a:ln>
                            <a:noFill/>
                          </a:ln>
                          <a:solidFill>
                            <a:schemeClr val="tx1"/>
                          </a:solidFill>
                          <a:latin typeface="Arial" charset="0"/>
                          <a:cs typeface="Arial" charset="0"/>
                        </a:rPr>
                        <a:t>Si un masque non médical est porté, réutiliser le même masque </a:t>
                      </a:r>
                      <a:r>
                        <a:rPr kumimoji="0" lang="fr-CA" sz="1000" b="1" i="0" u="none" strike="noStrike" cap="none" normalizeH="0" baseline="0" dirty="0">
                          <a:ln>
                            <a:noFill/>
                          </a:ln>
                          <a:solidFill>
                            <a:schemeClr val="tx1"/>
                          </a:solidFill>
                          <a:latin typeface="Arial" charset="0"/>
                          <a:cs typeface="Arial" charset="0"/>
                        </a:rPr>
                        <a:t>pour un maximum d'un quart de travail complet</a:t>
                      </a:r>
                      <a:r>
                        <a:rPr kumimoji="0" lang="fr-CA" sz="1000" b="1" i="0" u="none" strike="noStrike" cap="none" normalizeH="0" baseline="0">
                          <a:ln>
                            <a:noFill/>
                          </a:ln>
                          <a:solidFill>
                            <a:schemeClr val="tx1"/>
                          </a:solidFill>
                          <a:latin typeface="Arial" charset="0"/>
                          <a:cs typeface="Arial" charset="0"/>
                        </a:rPr>
                        <a:t>.</a:t>
                      </a:r>
                      <a:r>
                        <a:rPr kumimoji="0" lang="fr-CA" sz="1000" b="0" i="0" u="none" strike="noStrike" cap="none" normalizeH="0" baseline="0">
                          <a:ln>
                            <a:noFill/>
                          </a:ln>
                          <a:solidFill>
                            <a:schemeClr val="tx1"/>
                          </a:solidFill>
                          <a:latin typeface="Arial" charset="0"/>
                          <a:cs typeface="Arial" charset="0"/>
                        </a:rPr>
                        <a:t> Changer </a:t>
                      </a:r>
                      <a:r>
                        <a:rPr kumimoji="0" lang="fr-CA" sz="1000" b="0" i="0" u="none" strike="noStrike" cap="none" normalizeH="0" baseline="0" dirty="0">
                          <a:ln>
                            <a:noFill/>
                          </a:ln>
                          <a:solidFill>
                            <a:schemeClr val="tx1"/>
                          </a:solidFill>
                          <a:latin typeface="Arial" charset="0"/>
                          <a:cs typeface="Arial" charset="0"/>
                        </a:rPr>
                        <a:t>le masque s'il est mouillé, abîmé ou souillé.   </a:t>
                      </a:r>
                    </a:p>
                    <a:p>
                      <a:pPr marL="61913"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defRPr/>
                      </a:pPr>
                      <a:r>
                        <a:rPr kumimoji="0" lang="fr-CA" sz="1000" b="0" i="0" u="none" strike="noStrike" cap="none" normalizeH="0" baseline="0" dirty="0">
                          <a:ln>
                            <a:noFill/>
                          </a:ln>
                          <a:solidFill>
                            <a:schemeClr val="tx1"/>
                          </a:solidFill>
                          <a:latin typeface="Arial" charset="0"/>
                          <a:cs typeface="Arial" charset="0"/>
                        </a:rPr>
                        <a:t>Si on utilise un masque jetable, se reporter au document de Soins communs sur l’utilisation prolongée des masques faciaux (en anglais seulement) :</a:t>
                      </a:r>
                    </a:p>
                    <a:p>
                      <a:pPr marL="61913" marR="0" lvl="0" indent="0" algn="l" defTabSz="914400" rtl="0" eaLnBrk="1" fontAlgn="base" latinLnBrk="0" hangingPunct="1">
                        <a:lnSpc>
                          <a:spcPct val="100000"/>
                        </a:lnSpc>
                        <a:spcBef>
                          <a:spcPct val="0"/>
                        </a:spcBef>
                        <a:spcAft>
                          <a:spcPct val="0"/>
                        </a:spcAft>
                        <a:buClrTx/>
                        <a:buSzTx/>
                        <a:buFontTx/>
                        <a:buNone/>
                        <a:tabLst/>
                        <a:defRPr/>
                      </a:pPr>
                      <a:r>
                        <a:rPr kumimoji="0" lang="fr-CA" sz="1000" b="0" i="0" u="none" strike="noStrike" cap="none" normalizeH="0" baseline="0" dirty="0">
                          <a:ln>
                            <a:noFill/>
                          </a:ln>
                          <a:solidFill>
                            <a:schemeClr val="tx1"/>
                          </a:solidFill>
                          <a:latin typeface="Arial" charset="0"/>
                          <a:cs typeface="Arial" charset="0"/>
                          <a:hlinkClick r:id="rId5"/>
                        </a:rPr>
                        <a:t>https://sharedhealthmb.ca/files/extended-use-of-face-masks.pdf</a:t>
                      </a:r>
                      <a:r>
                        <a:rPr kumimoji="0" lang="fr-CA" sz="1000" b="0" i="0" u="none" strike="noStrike" cap="none" normalizeH="0" baseline="0" dirty="0">
                          <a:ln>
                            <a:noFill/>
                          </a:ln>
                          <a:solidFill>
                            <a:schemeClr val="tx1"/>
                          </a:solidFill>
                          <a:latin typeface="Arial" charset="0"/>
                          <a:cs typeface="Arial" charset="0"/>
                        </a:rPr>
                        <a:t> </a:t>
                      </a:r>
                    </a:p>
                    <a:p>
                      <a:pPr marL="61913" marR="0" lvl="0" indent="0" algn="l" defTabSz="914400" rtl="0" eaLnBrk="1" fontAlgn="base" latinLnBrk="0" hangingPunct="1">
                        <a:lnSpc>
                          <a:spcPct val="100000"/>
                        </a:lnSpc>
                        <a:spcBef>
                          <a:spcPct val="0"/>
                        </a:spcBef>
                        <a:spcAft>
                          <a:spcPct val="0"/>
                        </a:spcAft>
                        <a:buClrTx/>
                        <a:buSzTx/>
                        <a:buFontTx/>
                        <a:buNone/>
                        <a:tabLst/>
                        <a:defRPr/>
                      </a:pPr>
                      <a:r>
                        <a:rPr kumimoji="0" lang="fr-CA" sz="1000" b="0" i="0" u="none" strike="noStrike" cap="none" normalizeH="0" baseline="0" dirty="0">
                          <a:ln>
                            <a:noFill/>
                          </a:ln>
                          <a:solidFill>
                            <a:schemeClr val="tx1"/>
                          </a:solidFill>
                          <a:latin typeface="Arial" charset="0"/>
                          <a:cs typeface="Arial" charset="0"/>
                        </a:rPr>
                        <a:t>Changer le masque s'il est mouillé, endommagé ou souillé et lors des pauses.  </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ECF6"/>
                    </a:solidFill>
                  </a:tcPr>
                </a:tc>
                <a:extLst>
                  <a:ext uri="{0D108BD9-81ED-4DB2-BD59-A6C34878D82A}">
                    <a16:rowId xmlns:a16="http://schemas.microsoft.com/office/drawing/2014/main" val="10001"/>
                  </a:ext>
                </a:extLst>
              </a:tr>
              <a:tr h="1386375">
                <a:tc vMerge="1">
                  <a:txBody>
                    <a:bodyPr/>
                    <a:lstStyle/>
                    <a:p>
                      <a:endParaRPr lang="en-CA"/>
                    </a:p>
                  </a:txBody>
                  <a:tcPr/>
                </a:tc>
                <a:tc>
                  <a:txBody>
                    <a:bodyPr/>
                    <a:lstStyle/>
                    <a:p>
                      <a:pPr marL="61913" marR="0" lvl="0" indent="0" algn="l" defTabSz="914400" rtl="0" eaLnBrk="1" fontAlgn="base" latinLnBrk="0" hangingPunct="1">
                        <a:lnSpc>
                          <a:spcPts val="1213"/>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ts val="1213"/>
                        </a:lnSpc>
                        <a:spcBef>
                          <a:spcPct val="0"/>
                        </a:spcBef>
                        <a:spcAft>
                          <a:spcPct val="0"/>
                        </a:spcAft>
                        <a:buClrTx/>
                        <a:buSzTx/>
                        <a:buFontTx/>
                        <a:buNone/>
                        <a:tabLst/>
                        <a:defRPr/>
                      </a:pPr>
                      <a:r>
                        <a:rPr kumimoji="0" lang="fr-CA" sz="1000" b="0" i="0" u="none" strike="noStrike" cap="none" normalizeH="0" baseline="0" dirty="0">
                          <a:ln>
                            <a:noFill/>
                          </a:ln>
                          <a:solidFill>
                            <a:schemeClr val="tx1"/>
                          </a:solidFill>
                          <a:latin typeface="Arial" charset="0"/>
                          <a:cs typeface="Arial" charset="0"/>
                        </a:rPr>
                        <a:t>Entrer dans les logements des locataires en présence de cas présumés ou confirmés de </a:t>
                      </a:r>
                      <a:r>
                        <a:rPr kumimoji="0" lang="fr-CA" sz="1000" b="0" i="0" u="none" strike="noStrike" cap="none" normalizeH="0" baseline="0" dirty="0" smtClean="0">
                          <a:ln>
                            <a:noFill/>
                          </a:ln>
                          <a:solidFill>
                            <a:schemeClr val="tx1"/>
                          </a:solidFill>
                          <a:latin typeface="Arial" charset="0"/>
                          <a:cs typeface="Arial" charset="0"/>
                        </a:rPr>
                        <a:t/>
                      </a:r>
                      <a:br>
                        <a:rPr kumimoji="0" lang="fr-CA" sz="1000" b="0" i="0" u="none" strike="noStrike" cap="none" normalizeH="0" baseline="0" dirty="0" smtClean="0">
                          <a:ln>
                            <a:noFill/>
                          </a:ln>
                          <a:solidFill>
                            <a:schemeClr val="tx1"/>
                          </a:solidFill>
                          <a:latin typeface="Arial" charset="0"/>
                          <a:cs typeface="Arial" charset="0"/>
                        </a:rPr>
                      </a:br>
                      <a:r>
                        <a:rPr kumimoji="0" lang="fr-CA" sz="1000" b="0" i="0" u="none" strike="noStrike" cap="none" normalizeH="0" baseline="0" dirty="0" smtClean="0">
                          <a:ln>
                            <a:noFill/>
                          </a:ln>
                          <a:solidFill>
                            <a:schemeClr val="tx1"/>
                          </a:solidFill>
                          <a:latin typeface="Arial" charset="0"/>
                          <a:cs typeface="Arial" charset="0"/>
                        </a:rPr>
                        <a:t>COVID-19</a:t>
                      </a:r>
                      <a:endParaRPr kumimoji="0" lang="fr-CA" sz="1000" b="0" i="0" u="none" strike="noStrike" cap="none" normalizeH="0" baseline="0" dirty="0">
                        <a:ln>
                          <a:noFill/>
                        </a:ln>
                        <a:solidFill>
                          <a:schemeClr val="tx1"/>
                        </a:solidFill>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CF6"/>
                    </a:solidFill>
                  </a:tcPr>
                </a:tc>
                <a:tc>
                  <a:txBody>
                    <a:bodyPr/>
                    <a:lstStyle/>
                    <a:p>
                      <a:pPr marL="61913"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Masque médical</a:t>
                      </a: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Protection oculaire</a:t>
                      </a: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Combinaison (selon les besoins)</a:t>
                      </a:r>
                    </a:p>
                    <a:p>
                      <a:pPr marL="61913" marR="0" lvl="0" indent="0" algn="l" defTabSz="914400" rtl="0" eaLnBrk="1" fontAlgn="base" latinLnBrk="0" hangingPunct="1">
                        <a:lnSpc>
                          <a:spcPts val="1100"/>
                        </a:lnSpc>
                        <a:spcBef>
                          <a:spcPct val="0"/>
                        </a:spcBef>
                        <a:spcAft>
                          <a:spcPct val="0"/>
                        </a:spcAft>
                        <a:buClrTx/>
                        <a:buSzTx/>
                        <a:buFontTx/>
                        <a:buNone/>
                        <a:tabLst/>
                      </a:pPr>
                      <a:r>
                        <a:rPr kumimoji="0" lang="fr-CA" sz="1000" b="0" i="0" u="none" strike="noStrike" cap="none" normalizeH="0" baseline="0">
                          <a:ln>
                            <a:noFill/>
                          </a:ln>
                          <a:solidFill>
                            <a:schemeClr val="tx1"/>
                          </a:solidFill>
                          <a:latin typeface="Arial" charset="0"/>
                          <a:cs typeface="Arial" charset="0"/>
                        </a:rPr>
                        <a:t>Masque N95 ou P100 (selon les besoins)</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CF6"/>
                    </a:solidFill>
                  </a:tcPr>
                </a:tc>
                <a:tc>
                  <a:txBody>
                    <a:bodyPr/>
                    <a:lstStyle/>
                    <a:p>
                      <a:pPr marL="61913" marR="0" lvl="0" indent="0" algn="l" defTabSz="914400" rtl="0" eaLnBrk="1" fontAlgn="base" latinLnBrk="0" hangingPunct="1">
                        <a:lnSpc>
                          <a:spcPct val="100000"/>
                        </a:lnSpc>
                        <a:spcBef>
                          <a:spcPts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defRPr/>
                      </a:pPr>
                      <a:r>
                        <a:rPr kumimoji="0" lang="fr-CA" sz="1000" b="0" i="0" u="none" strike="noStrike" cap="none" normalizeH="0" baseline="0" dirty="0">
                          <a:ln>
                            <a:noFill/>
                          </a:ln>
                          <a:solidFill>
                            <a:schemeClr val="tx1"/>
                          </a:solidFill>
                          <a:latin typeface="Arial" charset="0"/>
                          <a:cs typeface="Arial" charset="0"/>
                        </a:rPr>
                        <a:t>Se reporter au document de Soins communs sur l’utilisation prolongée des masques faciaux (en anglais seulement) : </a:t>
                      </a:r>
                      <a:r>
                        <a:rPr kumimoji="0" lang="fr-CA" sz="1000" b="0" i="0" u="none" strike="noStrike" cap="none" normalizeH="0" baseline="0" dirty="0">
                          <a:ln>
                            <a:noFill/>
                          </a:ln>
                          <a:solidFill>
                            <a:schemeClr val="tx1"/>
                          </a:solidFill>
                          <a:latin typeface="Arial" charset="0"/>
                          <a:cs typeface="Arial" charset="0"/>
                          <a:hlinkClick r:id="rId5"/>
                        </a:rPr>
                        <a:t>https://sharedhealthmb.ca/files/extended-use-of-face-masks.pdf</a:t>
                      </a:r>
                      <a:r>
                        <a:rPr kumimoji="0" lang="fr-CA" sz="1000" b="0" i="0" u="none" strike="noStrike" cap="none" normalizeH="0" baseline="0" dirty="0">
                          <a:ln>
                            <a:noFill/>
                          </a:ln>
                          <a:solidFill>
                            <a:schemeClr val="tx1"/>
                          </a:solidFill>
                          <a:latin typeface="Arial" charset="0"/>
                          <a:cs typeface="Arial" charset="0"/>
                        </a:rPr>
                        <a:t> </a:t>
                      </a:r>
                    </a:p>
                    <a:p>
                      <a:pPr marL="61913" marR="0" lvl="0" indent="0" algn="l" defTabSz="914400" rtl="0" eaLnBrk="1" fontAlgn="base" latinLnBrk="0" hangingPunct="1">
                        <a:lnSpc>
                          <a:spcPct val="100000"/>
                        </a:lnSpc>
                        <a:spcBef>
                          <a:spcPct val="0"/>
                        </a:spcBef>
                        <a:spcAft>
                          <a:spcPct val="0"/>
                        </a:spcAft>
                        <a:buClrTx/>
                        <a:buSzTx/>
                        <a:buFontTx/>
                        <a:buNone/>
                        <a:tabLst/>
                        <a:defRPr/>
                      </a:pPr>
                      <a:r>
                        <a:rPr kumimoji="0" lang="fr-CA" sz="1000" b="0" i="0" u="none" strike="noStrike" cap="none" normalizeH="0" baseline="0" dirty="0">
                          <a:ln>
                            <a:noFill/>
                          </a:ln>
                          <a:solidFill>
                            <a:schemeClr val="tx1"/>
                          </a:solidFill>
                          <a:latin typeface="Arial" charset="0"/>
                          <a:cs typeface="Arial" charset="0"/>
                        </a:rPr>
                        <a:t>Changer le masque s'il est mouillé, endommagé ou souillé et lors des pauses.  </a:t>
                      </a:r>
                    </a:p>
                    <a:p>
                      <a:pPr marL="61913" marR="0" lvl="0" indent="0" algn="l" defTabSz="914400" rtl="0" eaLnBrk="1" fontAlgn="base" latinLnBrk="0" hangingPunct="1">
                        <a:lnSpc>
                          <a:spcPct val="100000"/>
                        </a:lnSpc>
                        <a:spcBef>
                          <a:spcPts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defRPr/>
                      </a:pPr>
                      <a:r>
                        <a:rPr kumimoji="0" lang="fr-CA" sz="1000" b="0" i="0" u="none" strike="noStrike" cap="none" normalizeH="0" baseline="0" dirty="0">
                          <a:ln>
                            <a:noFill/>
                          </a:ln>
                          <a:solidFill>
                            <a:schemeClr val="tx1"/>
                          </a:solidFill>
                          <a:latin typeface="Arial" charset="0"/>
                          <a:cs typeface="Arial" charset="0"/>
                        </a:rPr>
                        <a:t>La protection oculaire recommandée est une monture avec des verres. </a:t>
                      </a:r>
                    </a:p>
                    <a:p>
                      <a:pPr marL="61913" marR="0" lvl="0" indent="0" algn="l" defTabSz="914400" rtl="0" eaLnBrk="1" fontAlgn="base" latinLnBrk="0" hangingPunct="1">
                        <a:lnSpc>
                          <a:spcPct val="100000"/>
                        </a:lnSpc>
                        <a:spcBef>
                          <a:spcPct val="0"/>
                        </a:spcBef>
                        <a:spcAft>
                          <a:spcPct val="0"/>
                        </a:spcAft>
                        <a:buClrTx/>
                        <a:buSzTx/>
                        <a:buFontTx/>
                        <a:buNone/>
                        <a:tabLst/>
                        <a:defRPr/>
                      </a:pPr>
                      <a:r>
                        <a:rPr kumimoji="0" lang="fr-CA" sz="1000" b="0" i="0" u="none" strike="noStrike" cap="none" normalizeH="0" baseline="0" dirty="0">
                          <a:ln>
                            <a:noFill/>
                          </a:ln>
                          <a:solidFill>
                            <a:schemeClr val="tx1"/>
                          </a:solidFill>
                          <a:latin typeface="Arial" charset="0"/>
                          <a:cs typeface="Arial" charset="0"/>
                        </a:rPr>
                        <a:t>Utilisation prolongée de la protection oculaire pendant toute la durée du quart de travail. </a:t>
                      </a:r>
                    </a:p>
                    <a:p>
                      <a:pPr marL="61913" marR="0" lvl="0" indent="0" algn="l" defTabSz="914400" rtl="0" eaLnBrk="1" fontAlgn="base" latinLnBrk="0" hangingPunct="1">
                        <a:lnSpc>
                          <a:spcPct val="100000"/>
                        </a:lnSpc>
                        <a:spcBef>
                          <a:spcPct val="0"/>
                        </a:spcBef>
                        <a:spcAft>
                          <a:spcPct val="0"/>
                        </a:spcAft>
                        <a:buClrTx/>
                        <a:buSzTx/>
                        <a:buFontTx/>
                        <a:buNone/>
                        <a:tabLst/>
                        <a:defRPr/>
                      </a:pPr>
                      <a:r>
                        <a:rPr kumimoji="0" lang="fr-CA" sz="1000" b="0" i="0" u="none" strike="noStrike" cap="none" normalizeH="0" baseline="0" dirty="0">
                          <a:ln>
                            <a:noFill/>
                          </a:ln>
                          <a:solidFill>
                            <a:schemeClr val="tx1"/>
                          </a:solidFill>
                          <a:latin typeface="Arial" charset="0"/>
                          <a:cs typeface="Arial" charset="0"/>
                        </a:rPr>
                        <a:t>Se reporter au document de Soins communs sur la désinfection des protections oculaires (en anglais seulement) : </a:t>
                      </a:r>
                      <a:r>
                        <a:rPr kumimoji="0" lang="fr-CA" sz="1000" b="0" i="0" u="none" strike="noStrike" cap="none" normalizeH="0" baseline="0" dirty="0">
                          <a:ln>
                            <a:noFill/>
                          </a:ln>
                          <a:solidFill>
                            <a:schemeClr val="tx1"/>
                          </a:solidFill>
                          <a:latin typeface="Arial" charset="0"/>
                          <a:cs typeface="Arial" charset="0"/>
                          <a:hlinkClick r:id="rId6"/>
                        </a:rPr>
                        <a:t>https://sharedhealthmb.ca/files/standard-operating-procedure-disinfecting-eye.pdf</a:t>
                      </a:r>
                      <a:r>
                        <a:rPr kumimoji="0" lang="fr-CA" sz="1000" b="0" i="0" u="none" strike="noStrike" cap="none" normalizeH="0" baseline="0" dirty="0">
                          <a:ln>
                            <a:noFill/>
                          </a:ln>
                          <a:solidFill>
                            <a:schemeClr val="tx1"/>
                          </a:solidFill>
                          <a:latin typeface="Arial" charset="0"/>
                          <a:cs typeface="Arial" charset="0"/>
                        </a:rPr>
                        <a:t> </a:t>
                      </a:r>
                    </a:p>
                    <a:p>
                      <a:pPr marL="61913"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cap="none" normalizeH="0" baseline="0" dirty="0">
                        <a:ln>
                          <a:noFill/>
                        </a:ln>
                        <a:solidFill>
                          <a:schemeClr val="tx1"/>
                        </a:solidFill>
                        <a:effectLst/>
                        <a:latin typeface="Arial" charset="0"/>
                        <a:cs typeface="Arial" charset="0"/>
                      </a:endParaRPr>
                    </a:p>
                    <a:p>
                      <a:pPr marL="61913" marR="0" lvl="0" indent="0" algn="l" defTabSz="914400" rtl="0" eaLnBrk="1" fontAlgn="base" latinLnBrk="0" hangingPunct="1">
                        <a:lnSpc>
                          <a:spcPct val="100000"/>
                        </a:lnSpc>
                        <a:spcBef>
                          <a:spcPct val="0"/>
                        </a:spcBef>
                        <a:spcAft>
                          <a:spcPct val="0"/>
                        </a:spcAft>
                        <a:buClrTx/>
                        <a:buSzTx/>
                        <a:buFontTx/>
                        <a:buNone/>
                        <a:tabLst/>
                        <a:defRPr/>
                      </a:pPr>
                      <a:r>
                        <a:rPr kumimoji="0" lang="fr-CA" sz="1000" b="0" i="0" u="none" strike="noStrike" cap="none" normalizeH="0" baseline="0" dirty="0">
                          <a:ln>
                            <a:noFill/>
                          </a:ln>
                          <a:solidFill>
                            <a:schemeClr val="tx1"/>
                          </a:solidFill>
                          <a:latin typeface="Arial" charset="0"/>
                          <a:cs typeface="Arial" charset="0"/>
                        </a:rPr>
                        <a:t>Des combinaisons jetables et des masques N95 ou P100 peuvent être exigés en vertu de la Loi sur la sécurité et l'hygiène du travail. </a:t>
                      </a:r>
                    </a:p>
                    <a:p>
                      <a:pPr marL="61913" marR="0" lvl="0" indent="0" algn="l" defTabSz="914400" rtl="0" eaLnBrk="1" fontAlgn="base" latinLnBrk="0" hangingPunct="1">
                        <a:lnSpc>
                          <a:spcPct val="100000"/>
                        </a:lnSpc>
                        <a:spcBef>
                          <a:spcPts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AECF6"/>
                    </a:solidFill>
                  </a:tcPr>
                </a:tc>
                <a:extLst>
                  <a:ext uri="{0D108BD9-81ED-4DB2-BD59-A6C34878D82A}">
                    <a16:rowId xmlns:a16="http://schemas.microsoft.com/office/drawing/2014/main" val="427327099"/>
                  </a:ext>
                </a:extLst>
              </a:tr>
            </a:tbl>
          </a:graphicData>
        </a:graphic>
      </p:graphicFrame>
    </p:spTree>
    <p:extLst>
      <p:ext uri="{BB962C8B-B14F-4D97-AF65-F5344CB8AC3E}">
        <p14:creationId xmlns:p14="http://schemas.microsoft.com/office/powerpoint/2010/main" val="362190147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government">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E86C683F4F61438E0A2DBF2C24917F" ma:contentTypeVersion="1" ma:contentTypeDescription="Create a new document." ma:contentTypeScope="" ma:versionID="16195dc2bb6d290820bceb3100fa6211">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22FB382-904A-43B6-8CC1-2D9E3FB16601}">
  <ds:schemaRefs>
    <ds:schemaRef ds:uri="http://schemas.microsoft.com/sharepoint/v3/contenttype/forms"/>
  </ds:schemaRefs>
</ds:datastoreItem>
</file>

<file path=customXml/itemProps2.xml><?xml version="1.0" encoding="utf-8"?>
<ds:datastoreItem xmlns:ds="http://schemas.openxmlformats.org/officeDocument/2006/customXml" ds:itemID="{700DE53C-BD2C-41EB-B354-DC2E311FEF71}"/>
</file>

<file path=customXml/itemProps3.xml><?xml version="1.0" encoding="utf-8"?>
<ds:datastoreItem xmlns:ds="http://schemas.openxmlformats.org/officeDocument/2006/customXml" ds:itemID="{B6888170-C8C5-436D-854F-C8FDA42045EE}">
  <ds:schemaRefs>
    <ds:schemaRef ds:uri="http://purl.org/dc/elements/1.1/"/>
    <ds:schemaRef ds:uri="http://schemas.microsoft.com/office/2006/metadata/properties"/>
    <ds:schemaRef ds:uri="http://schemas.microsoft.com/sharepoint/v3/fields"/>
    <ds:schemaRef ds:uri="http://schemas.openxmlformats.org/package/2006/metadata/core-properties"/>
    <ds:schemaRef ds:uri="http://purl.org/dc/terms/"/>
    <ds:schemaRef ds:uri="bbd6f943-7cde-4b58-a995-98eba8e1a7e6"/>
    <ds:schemaRef ds:uri="http://schemas.microsoft.com/office/2006/documentManagement/types"/>
    <ds:schemaRef ds:uri="http://schemas.microsoft.com/office/infopath/2007/PartnerControls"/>
    <ds:schemaRef ds:uri="http://schemas.microsoft.com/sharepoint/v4"/>
    <ds:schemaRef ds:uri="949dd379-d415-4381-a9b7-dd8c8d46aab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government</Template>
  <TotalTime>4252</TotalTime>
  <Words>3136</Words>
  <Application>Microsoft Office PowerPoint</Application>
  <PresentationFormat>On-screen Show (4:3)</PresentationFormat>
  <Paragraphs>539</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government</vt:lpstr>
      <vt:lpstr> Recommandations sur le port du masque et de l'équipement de protection individuelle (EPI)   </vt:lpstr>
      <vt:lpstr>Orientation de la Santé publique</vt:lpstr>
      <vt:lpstr>Centre manitobain de développement et Services d'intégration communautaire des personnes handicapées (foyers de groupe avec personnel de quart)</vt:lpstr>
      <vt:lpstr>Services d'intégration communautaire des personnes handicapées – Services de cohabitation, Services d'aide à la vie autonome, Services offerts aux personnes vivant à la maison avec leur famille et Services de jour</vt:lpstr>
      <vt:lpstr>Foyers de groupe des Services à l'enfant et à la famille</vt:lpstr>
      <vt:lpstr>Régies de services à l’enfant et à la famille</vt:lpstr>
      <vt:lpstr>Services aux enfants handicapés </vt:lpstr>
      <vt:lpstr>Refuges pour victimes de violence  familiale et refuges pour sans-abri</vt:lpstr>
      <vt:lpstr>Logement Manitoba</vt:lpstr>
    </vt:vector>
  </TitlesOfParts>
  <Company>Government of Manitoba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Manitoba Government Powerpoint Template</dc:title>
  <dc:creator>Peck, Angela (HSAL)</dc:creator>
  <cp:lastModifiedBy>Pulgar-Vidal, Christine</cp:lastModifiedBy>
  <cp:revision>130</cp:revision>
  <cp:lastPrinted>2022-11-21T15:48:33Z</cp:lastPrinted>
  <dcterms:created xsi:type="dcterms:W3CDTF">2014-11-13T22:07:14Z</dcterms:created>
  <dcterms:modified xsi:type="dcterms:W3CDTF">2022-11-21T17:10:56Z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0x010100FCE86C683F4F61438E0A2DBF2C24917F</vt:lpwstr>
  </property>
  <property fmtid="{D5CDD505-2E9C-101B-9397-08002B2CF9AE}" pid="3" name="TaxKeyword">
    <vt:lpwstr/>
  </property>
  <property fmtid="{D5CDD505-2E9C-101B-9397-08002B2CF9AE}" pid="4" name="Document Category">
    <vt:lpwstr>20;#Administration|2216feac-e1e4-455f-a511-480bd93c9fc1</vt:lpwstr>
  </property>
  <property fmtid="{D5CDD505-2E9C-101B-9397-08002B2CF9AE}" pid="5" name="Data Classification">
    <vt:lpwstr>15;#Protected|16b3acda-6c00-49e5-b9b2-4063a7ab5c7b</vt:lpwstr>
  </property>
  <property fmtid="{D5CDD505-2E9C-101B-9397-08002B2CF9AE}" pid="6" name="Document Type">
    <vt:lpwstr>32;#Template|2853fcf2-cb3d-4087-9831-7fb5542b144b</vt:lpwstr>
  </property>
</Properties>
</file>